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3" r:id="rId6"/>
    <p:sldId id="264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7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FBCCB8-B390-74FC-6C14-9E853A523C93}" name="Marco Ruta" initials="MR" userId="Marco Rut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67848-4F2C-4CEE-9756-4917ECA8D6E8}" v="9" dt="2021-12-02T18:27:17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75C4E-3F92-4456-BF64-073CE3945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25AC6E-E953-41D8-93F2-47A6EC37A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256812-AC8D-4D79-B4E4-281178AF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C7C1A1-94A6-4512-B65E-EF6A9AA2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34D176-85D9-4E8F-B2DA-82C81B64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915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D489C-0C8E-4DA2-9A34-2278112B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063978-144E-494F-81E5-B3471EEF0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20F53-12CD-4077-9F43-96C88624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49FA72-FDC2-45A7-B905-BC8C0F3F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A913AE-6274-4B31-AE67-C7CBD362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126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E427A1-C13E-4773-A259-DE70462D7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42EB30-4743-49B9-8E8B-8FDDEDED7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B11AD2-7324-4F5A-90C2-6033E074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88082D-ABD8-4547-8AAF-BC84BA7A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2B9504-5CAD-44E3-8A0E-7256F11F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99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7E0DA-A5CB-438F-9BA1-E9A78CCF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3C7DA4-E3A2-4E72-80DF-417A3087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07DCD6-E4DD-49CB-A3CB-0659B987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F19254-2A18-4646-AC0C-3562E5FB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D7A8A7-26D2-4B1E-898C-F816746B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17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7177F6-2F02-45C0-B0C8-ECFC7E24C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01359D-E8D8-4AC2-A173-A3CFCE2C0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C1074D-CAAE-413A-B739-3FD11712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CA5127-097E-4804-A5FF-9BFF4640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B9715E-1424-40BD-B512-03E106AD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00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C040E-396D-4687-BC10-9A9E0B9A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3ECC1-9E0A-4224-B9ED-289F16948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BDAA38-E66D-4771-81EC-CCAD4B710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4AB65-DDE1-48C0-AA57-B82B843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26CF47-F820-426C-ADA7-2A91C930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9D40C9-90D5-400E-9F5E-C741D240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9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B3C82-FA22-4657-9DFD-4F438985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7412B3-6926-4B58-80DB-1B63E9A5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9A3E4F-781D-4721-B12F-70DACE8DA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D93FB-144E-4C2D-8BE1-744983023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9B3622B-810B-4050-ABFF-C63287C77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6CF2FD-ADE5-45AB-B4CD-93EF7D07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5A2207D-748B-4759-A7D7-425FCF9B5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15F06D-F5A6-4C46-9B5C-257EFEDE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30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7BDDC6-7166-402D-B9EB-357EE595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67CA6E9-3856-49CA-90D0-898A077B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C2281F-3B01-46F8-87FF-09037521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99A7CD-0731-4A3C-A2A7-19C4461D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22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1FA0B6-5376-4875-8DFA-FD5922E0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22110C0-F3E2-4D0E-AC0A-BBE41E32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B8DD84-3A32-459E-8C7E-42B7BF00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85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4A1564-9B29-4A61-9151-01C5D3AF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D32DE7-2F3E-403D-AF80-98EB30D0D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B56442-E239-4523-96E8-DD3DCF38F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26577B-4391-473A-A3FD-A39D9721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3AD417-5E0E-44DE-A88D-EB48F371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7D0398-E06C-4B90-9E51-1038EDA4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5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6EA6A1-5C43-4113-8D71-54773E6B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ED88A6-8259-4CC5-99CB-C57C1CCB1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16B782-C149-4F44-9C2C-9DD931513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E35C9-1889-45D9-A05F-5478BEA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0ED4D6-A466-4599-B667-90D2F467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E41E9A-65EB-4CC0-B586-F7D47932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53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  <a:gs pos="100000">
              <a:schemeClr val="tx1">
                <a:lumMod val="75000"/>
                <a:lumOff val="2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6054D1D-3043-4621-BBAC-7BF82CEF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24EB9A6-CE6C-4332-923B-61D8DFA59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6BE21E-9AE5-4E70-931E-10FB0C87C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3767-14B5-493C-9119-6A058AD8C97B}" type="datetimeFigureOut">
              <a:rPr lang="it-IT" smtClean="0"/>
              <a:t>06/12/2021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197609-3FD5-4857-AEE6-EC70407C4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93F89F-4B5B-42BC-99D3-A9DF3230B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74E61-9571-42B4-BA04-046F90885A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40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12">
            <a:extLst>
              <a:ext uri="{FF2B5EF4-FFF2-40B4-BE49-F238E27FC236}">
                <a16:creationId xmlns:a16="http://schemas.microsoft.com/office/drawing/2014/main" id="{B77003EA-A258-4A85-B9FD-17B1DC119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/>
        </p:blipFill>
        <p:spPr>
          <a:xfrm>
            <a:off x="-606525" y="591494"/>
            <a:ext cx="7173205" cy="567500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6C0B9D68-B766-4753-B7AC-E73D0A2A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077" y="2224448"/>
            <a:ext cx="6620396" cy="2409103"/>
          </a:xfrm>
        </p:spPr>
        <p:txBody>
          <a:bodyPr anchor="b">
            <a:normAutofit/>
          </a:bodyPr>
          <a:lstStyle/>
          <a:p>
            <a:pPr marL="914400" indent="457200" algn="ctr"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UNIVERSITÀ</a:t>
            </a:r>
            <a:r>
              <a:rPr lang="it-IT" sz="1800" spc="-3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DEGLI</a:t>
            </a:r>
            <a:r>
              <a:rPr lang="it-IT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STUDI DEL SANNIO</a:t>
            </a:r>
            <a:b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DIPARTIMENTO DI INGEGNERIA</a:t>
            </a:r>
            <a:b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CORSO DI LAUREA IN INGEGNERIA INFORMATICA</a:t>
            </a:r>
            <a:b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it-IT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b="1" i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Individuazione del morbo di Parkinson:</a:t>
            </a:r>
            <a:br>
              <a:rPr lang="it-IT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b="1" i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tecniche di machine learning e image processing</a:t>
            </a:r>
            <a:br>
              <a:rPr lang="it-IT" sz="18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b="1" i="1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applicate a Spiral Test</a:t>
            </a:r>
            <a:endParaRPr lang="it-IT" sz="2800" dirty="0">
              <a:solidFill>
                <a:schemeClr val="accent4"/>
              </a:solidFill>
            </a:endParaRP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2221B707-59A7-45AC-8213-CFE056384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5" y="90359"/>
            <a:ext cx="1787880" cy="19860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732989-CE07-4EA6-8096-745A738F58A0}"/>
              </a:ext>
            </a:extLst>
          </p:cNvPr>
          <p:cNvSpPr txBox="1"/>
          <p:nvPr/>
        </p:nvSpPr>
        <p:spPr>
          <a:xfrm>
            <a:off x="6096000" y="5083936"/>
            <a:ext cx="277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Relatore: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Prof.ssa Lerina Aversano</a:t>
            </a:r>
          </a:p>
          <a:p>
            <a:endParaRPr lang="it-IT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Correlatore: 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Dott.ssa Martina Iammarino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E0AFC54-FB05-43C8-A20E-DC10BE84B97C}"/>
              </a:ext>
            </a:extLst>
          </p:cNvPr>
          <p:cNvSpPr txBox="1"/>
          <p:nvPr/>
        </p:nvSpPr>
        <p:spPr>
          <a:xfrm>
            <a:off x="10520623" y="5083936"/>
            <a:ext cx="146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Candidato:</a:t>
            </a:r>
          </a:p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</a:rPr>
              <a:t>Marco Ruta</a:t>
            </a:r>
          </a:p>
        </p:txBody>
      </p:sp>
    </p:spTree>
    <p:extLst>
      <p:ext uri="{BB962C8B-B14F-4D97-AF65-F5344CB8AC3E}">
        <p14:creationId xmlns:p14="http://schemas.microsoft.com/office/powerpoint/2010/main" val="826119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750570" y="-148239"/>
            <a:ext cx="1069086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Pre-Processing dataset NIATS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A0EB24-DE1B-4998-9002-0E80F218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07" y="11622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C80BBF-BB9A-418E-B877-40410E35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852" y="1305072"/>
            <a:ext cx="3537960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quantify_image(image):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features = feature.hog( image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orientations=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pixels_per_cell=(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cells_per_block=(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transform_sqrt=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block_norm=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"L1"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features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305C84-6ABC-441C-80E3-F69D66A6B96D}"/>
              </a:ext>
            </a:extLst>
          </p:cNvPr>
          <p:cNvSpPr txBox="1"/>
          <p:nvPr/>
        </p:nvSpPr>
        <p:spPr>
          <a:xfrm>
            <a:off x="5047594" y="964799"/>
            <a:ext cx="169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Estrazione HOG</a:t>
            </a:r>
          </a:p>
        </p:txBody>
      </p:sp>
      <p:pic>
        <p:nvPicPr>
          <p:cNvPr id="10" name="Immagine 9" descr="Immagine che contiene testo, elettronico, altoparlante&#10;&#10;Descrizione generata automaticamente">
            <a:extLst>
              <a:ext uri="{FF2B5EF4-FFF2-40B4-BE49-F238E27FC236}">
                <a16:creationId xmlns:a16="http://schemas.microsoft.com/office/drawing/2014/main" id="{37260019-B730-41A3-B4D8-541E0A4B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 r="54657"/>
          <a:stretch/>
        </p:blipFill>
        <p:spPr bwMode="auto">
          <a:xfrm>
            <a:off x="163738" y="1879392"/>
            <a:ext cx="3187145" cy="318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 descr="Immagine che contiene testo, elettronico, altoparlante&#10;&#10;Descrizione generata automaticamente">
            <a:extLst>
              <a:ext uri="{FF2B5EF4-FFF2-40B4-BE49-F238E27FC236}">
                <a16:creationId xmlns:a16="http://schemas.microsoft.com/office/drawing/2014/main" id="{0A4A9BDD-CBA8-41B0-8E38-613B2C9A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7" t="1938"/>
          <a:stretch/>
        </p:blipFill>
        <p:spPr bwMode="auto">
          <a:xfrm>
            <a:off x="8587947" y="1855156"/>
            <a:ext cx="3235627" cy="3234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B14878-845E-480B-AABD-0135691B2072}"/>
              </a:ext>
            </a:extLst>
          </p:cNvPr>
          <p:cNvSpPr txBox="1"/>
          <p:nvPr/>
        </p:nvSpPr>
        <p:spPr>
          <a:xfrm>
            <a:off x="4401527" y="3103312"/>
            <a:ext cx="169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Estrazione HOG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82151F0-D9A7-400B-9397-6078C78E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11" y="2924866"/>
            <a:ext cx="3871244" cy="37493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load_split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(path):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imagePaths =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list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paths.list_images( path )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data = []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labels = []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imagePath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imagePaths: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label = imagePath.split( os.path.sep )[-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cv2.imread( imagePath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cv2.cvtColor( image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cv2.COLOR_BGR2GRAY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cv2.resize( image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cv2.threshold( image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255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cv2.THRESH_BINARY_INV | cv2.THRESH_OTSU )[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features = quantify_image( image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data.append( features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labels.append( label )</a:t>
            </a: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(np.array( data )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np.array( labels ))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4CED2CE-FF3B-4DEF-988C-AAD944FF11A9}"/>
              </a:ext>
            </a:extLst>
          </p:cNvPr>
          <p:cNvSpPr txBox="1"/>
          <p:nvPr/>
        </p:nvSpPr>
        <p:spPr>
          <a:xfrm>
            <a:off x="4379377" y="2578373"/>
            <a:ext cx="3030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Caricamento features + labels</a:t>
            </a:r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A2507F2D-1E7B-41DE-8320-0F88D6AF0118}"/>
              </a:ext>
            </a:extLst>
          </p:cNvPr>
          <p:cNvSpPr/>
          <p:nvPr/>
        </p:nvSpPr>
        <p:spPr>
          <a:xfrm>
            <a:off x="3451331" y="2160560"/>
            <a:ext cx="387979" cy="2624165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A0A9C259-22F9-4155-BF9A-CC3DA7A2886E}"/>
              </a:ext>
            </a:extLst>
          </p:cNvPr>
          <p:cNvSpPr/>
          <p:nvPr/>
        </p:nvSpPr>
        <p:spPr>
          <a:xfrm>
            <a:off x="8022675" y="2175400"/>
            <a:ext cx="387979" cy="2624165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68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3459331" y="-66875"/>
            <a:ext cx="52733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Dataset finali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9E5417F-2077-4113-A271-6689C2CEF33A}"/>
              </a:ext>
            </a:extLst>
          </p:cNvPr>
          <p:cNvSpPr/>
          <p:nvPr/>
        </p:nvSpPr>
        <p:spPr>
          <a:xfrm>
            <a:off x="-55859" y="3192702"/>
            <a:ext cx="99408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UCI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B8CE955-0595-4B3C-83EF-DF79EEC4959C}"/>
              </a:ext>
            </a:extLst>
          </p:cNvPr>
          <p:cNvSpPr/>
          <p:nvPr/>
        </p:nvSpPr>
        <p:spPr>
          <a:xfrm>
            <a:off x="7736077" y="3145047"/>
            <a:ext cx="1303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NIATS</a:t>
            </a:r>
            <a:endParaRPr lang="it-IT" sz="32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Parentesi graffa chiusa 19">
            <a:extLst>
              <a:ext uri="{FF2B5EF4-FFF2-40B4-BE49-F238E27FC236}">
                <a16:creationId xmlns:a16="http://schemas.microsoft.com/office/drawing/2014/main" id="{E7889EB3-0B74-4D35-808D-EEB093C1466C}"/>
              </a:ext>
            </a:extLst>
          </p:cNvPr>
          <p:cNvSpPr/>
          <p:nvPr/>
        </p:nvSpPr>
        <p:spPr>
          <a:xfrm rot="10800000">
            <a:off x="875802" y="1230603"/>
            <a:ext cx="387979" cy="450897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arentesi graffa chiusa 20">
            <a:extLst>
              <a:ext uri="{FF2B5EF4-FFF2-40B4-BE49-F238E27FC236}">
                <a16:creationId xmlns:a16="http://schemas.microsoft.com/office/drawing/2014/main" id="{5CF9E33B-BD94-4A95-A35A-AD832DDCD874}"/>
              </a:ext>
            </a:extLst>
          </p:cNvPr>
          <p:cNvSpPr/>
          <p:nvPr/>
        </p:nvSpPr>
        <p:spPr>
          <a:xfrm rot="10800000">
            <a:off x="9035864" y="2162564"/>
            <a:ext cx="387979" cy="254974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690F4B-B72C-4786-AA67-DAB6037B7A6E}"/>
              </a:ext>
            </a:extLst>
          </p:cNvPr>
          <p:cNvSpPr txBox="1"/>
          <p:nvPr/>
        </p:nvSpPr>
        <p:spPr>
          <a:xfrm>
            <a:off x="1396160" y="119263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62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15 Sani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E1C8FB3-C6F7-4EAA-981C-D2BD0CC2315E}"/>
              </a:ext>
            </a:extLst>
          </p:cNvPr>
          <p:cNvSpPr txBox="1"/>
          <p:nvPr/>
        </p:nvSpPr>
        <p:spPr>
          <a:xfrm>
            <a:off x="1396160" y="2089120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25% Testing</a:t>
            </a:r>
          </a:p>
          <a:p>
            <a:r>
              <a:rPr lang="it-IT" b="1" dirty="0">
                <a:solidFill>
                  <a:schemeClr val="accent4"/>
                </a:solidFill>
              </a:rPr>
              <a:t>75% Training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7355537-4073-4CDD-A98A-B94E47489E47}"/>
              </a:ext>
            </a:extLst>
          </p:cNvPr>
          <p:cNvSpPr txBox="1"/>
          <p:nvPr/>
        </p:nvSpPr>
        <p:spPr>
          <a:xfrm>
            <a:off x="1194859" y="2985607"/>
            <a:ext cx="3247402" cy="158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Magnitude_jerk_st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Magnitude_vert_jerk_dy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Magnitude_horz_jerk_st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80F218D-C2F1-4EF5-8BB5-A5CEE92C6D53}"/>
              </a:ext>
            </a:extLst>
          </p:cNvPr>
          <p:cNvSpPr txBox="1"/>
          <p:nvPr/>
        </p:nvSpPr>
        <p:spPr>
          <a:xfrm>
            <a:off x="3238815" y="2989131"/>
            <a:ext cx="2801551" cy="158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Magnitude_vel_dy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 vel 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Magnitude_vert_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_st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A1605C1-713A-42D4-8E78-C5DCF201C93D}"/>
              </a:ext>
            </a:extLst>
          </p:cNvPr>
          <p:cNvSpPr txBox="1"/>
          <p:nvPr/>
        </p:nvSpPr>
        <p:spPr>
          <a:xfrm>
            <a:off x="5350185" y="2992655"/>
            <a:ext cx="2734137" cy="158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Magnitude_ acc 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Magnitude_acc_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Magnitude_acc_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Magnitude_acc_ vel 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Magnitude_acc_ vel _st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DCD4601-E48A-4FFB-8720-6DDEC8EAA5FE}"/>
              </a:ext>
            </a:extLst>
          </p:cNvPr>
          <p:cNvSpPr txBox="1"/>
          <p:nvPr/>
        </p:nvSpPr>
        <p:spPr>
          <a:xfrm>
            <a:off x="1194859" y="4487153"/>
            <a:ext cx="2385892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Nca_st	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Nca_dy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On_surface_st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On_surface_dy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7F65940-813F-424F-877E-33ABED518CE7}"/>
              </a:ext>
            </a:extLst>
          </p:cNvPr>
          <p:cNvSpPr txBox="1"/>
          <p:nvPr/>
        </p:nvSpPr>
        <p:spPr>
          <a:xfrm>
            <a:off x="5350185" y="4487153"/>
            <a:ext cx="2385892" cy="1351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</a:t>
            </a: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Ncv_st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Ncv_dy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it-IT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BBE4861-8ABF-46AA-B914-D963321997E0}"/>
              </a:ext>
            </a:extLst>
          </p:cNvPr>
          <p:cNvSpPr txBox="1"/>
          <p:nvPr/>
        </p:nvSpPr>
        <p:spPr>
          <a:xfrm>
            <a:off x="3238815" y="4487153"/>
            <a:ext cx="2054456" cy="1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N_strokes_st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N_strokes_dy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In_air_stcp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100" dirty="0">
                <a:solidFill>
                  <a:schemeClr val="bg1"/>
                </a:solidFill>
                <a:latin typeface="Times New Roman" panose="02020603050405020304" pitchFamily="18" charset="0"/>
              </a:rPr>
              <a:t>Speed_st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272666E-273C-433E-9128-8A3246DF44A4}"/>
              </a:ext>
            </a:extLst>
          </p:cNvPr>
          <p:cNvSpPr txBox="1"/>
          <p:nvPr/>
        </p:nvSpPr>
        <p:spPr>
          <a:xfrm>
            <a:off x="9387476" y="2131844"/>
            <a:ext cx="174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1050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1050 Sani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93382E0-01DD-4B68-A092-B2FEC456FFC6}"/>
              </a:ext>
            </a:extLst>
          </p:cNvPr>
          <p:cNvSpPr txBox="1"/>
          <p:nvPr/>
        </p:nvSpPr>
        <p:spPr>
          <a:xfrm>
            <a:off x="9420476" y="322676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30% Testing</a:t>
            </a:r>
          </a:p>
          <a:p>
            <a:r>
              <a:rPr lang="it-IT" b="1" dirty="0">
                <a:solidFill>
                  <a:schemeClr val="accent4"/>
                </a:solidFill>
              </a:rPr>
              <a:t>70% Training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A8FE5B8-7727-4D70-AB70-EF89A4AB9FDD}"/>
              </a:ext>
            </a:extLst>
          </p:cNvPr>
          <p:cNvSpPr txBox="1"/>
          <p:nvPr/>
        </p:nvSpPr>
        <p:spPr>
          <a:xfrm>
            <a:off x="9420476" y="432169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HOG + Label</a:t>
            </a:r>
          </a:p>
        </p:txBody>
      </p:sp>
    </p:spTree>
    <p:extLst>
      <p:ext uri="{BB962C8B-B14F-4D97-AF65-F5344CB8AC3E}">
        <p14:creationId xmlns:p14="http://schemas.microsoft.com/office/powerpoint/2010/main" val="211800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9CD2828-014E-4831-BBE2-04D75AA2D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6453" r="1608" b="3811"/>
          <a:stretch/>
        </p:blipFill>
        <p:spPr>
          <a:xfrm>
            <a:off x="262763" y="1123950"/>
            <a:ext cx="11666473" cy="534352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04899" y="-106323"/>
            <a:ext cx="99821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Analisi features dataset UCI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399F1DC-01E4-447F-A3D8-B5411BAD95F6}"/>
              </a:ext>
            </a:extLst>
          </p:cNvPr>
          <p:cNvSpPr/>
          <p:nvPr/>
        </p:nvSpPr>
        <p:spPr>
          <a:xfrm>
            <a:off x="323850" y="1238250"/>
            <a:ext cx="1257300" cy="10096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5A103C0-99E3-4E30-ADB7-AF67F3D762A7}"/>
              </a:ext>
            </a:extLst>
          </p:cNvPr>
          <p:cNvSpPr/>
          <p:nvPr/>
        </p:nvSpPr>
        <p:spPr>
          <a:xfrm>
            <a:off x="323850" y="2276475"/>
            <a:ext cx="1257300" cy="30480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CB1528-7049-4B51-B35E-772E260CB42B}"/>
              </a:ext>
            </a:extLst>
          </p:cNvPr>
          <p:cNvSpPr/>
          <p:nvPr/>
        </p:nvSpPr>
        <p:spPr>
          <a:xfrm>
            <a:off x="323850" y="5353050"/>
            <a:ext cx="1257300" cy="457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232F4A4-6AD3-4382-9666-2751854B1884}"/>
              </a:ext>
            </a:extLst>
          </p:cNvPr>
          <p:cNvSpPr/>
          <p:nvPr/>
        </p:nvSpPr>
        <p:spPr>
          <a:xfrm>
            <a:off x="323850" y="5838825"/>
            <a:ext cx="1257300" cy="20955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C3065E3-3703-49F9-928F-C09CD44A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33" y="3665140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914E9EB-2F6D-418F-B738-19AC7B4C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33" y="5810250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Become a moderator – ESL 2 Merchandise">
            <a:extLst>
              <a:ext uri="{FF2B5EF4-FFF2-40B4-BE49-F238E27FC236}">
                <a16:creationId xmlns:a16="http://schemas.microsoft.com/office/drawing/2014/main" id="{0EE3F3BA-F68E-48B4-83C1-5DBB339F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33" y="1612503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Become a moderator – ESL 2 Merchandise">
            <a:extLst>
              <a:ext uri="{FF2B5EF4-FFF2-40B4-BE49-F238E27FC236}">
                <a16:creationId xmlns:a16="http://schemas.microsoft.com/office/drawing/2014/main" id="{CB62401E-23F0-4D44-85DD-9C0A7D79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33" y="5456634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7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281781" y="-53955"/>
            <a:ext cx="962843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Classificazione dataset UCI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9248103-7FA2-4C1B-B539-8EAAD6D61CDC}"/>
              </a:ext>
            </a:extLst>
          </p:cNvPr>
          <p:cNvSpPr txBox="1"/>
          <p:nvPr/>
        </p:nvSpPr>
        <p:spPr>
          <a:xfrm>
            <a:off x="1028700" y="1374787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Classificatori utilizzati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8686B8A-D1E0-49DA-995A-D862BD4F0552}"/>
              </a:ext>
            </a:extLst>
          </p:cNvPr>
          <p:cNvSpPr txBox="1"/>
          <p:nvPr/>
        </p:nvSpPr>
        <p:spPr>
          <a:xfrm>
            <a:off x="1028700" y="1666251"/>
            <a:ext cx="3209925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 Regression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 Tree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K-Nearest Neighbours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412B92F-B2DE-4B41-81A9-B3E4836C4B14}"/>
              </a:ext>
            </a:extLst>
          </p:cNvPr>
          <p:cNvSpPr txBox="1"/>
          <p:nvPr/>
        </p:nvSpPr>
        <p:spPr>
          <a:xfrm>
            <a:off x="1028700" y="3561000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Metriche analizzate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3C1C88-5038-4474-AD8A-BBD3A4CE2319}"/>
              </a:ext>
            </a:extLst>
          </p:cNvPr>
          <p:cNvSpPr txBox="1"/>
          <p:nvPr/>
        </p:nvSpPr>
        <p:spPr>
          <a:xfrm>
            <a:off x="1028700" y="3842811"/>
            <a:ext cx="2324100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Accuracy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Precision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Recall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F1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11A7E6-CC8E-4C11-A5DC-3EB35A810B75}"/>
              </a:ext>
            </a:extLst>
          </p:cNvPr>
          <p:cNvSpPr txBox="1"/>
          <p:nvPr/>
        </p:nvSpPr>
        <p:spPr>
          <a:xfrm>
            <a:off x="1028700" y="536822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Validazione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4C9F115-8890-4F13-AA1E-86BDC62D0B31}"/>
              </a:ext>
            </a:extLst>
          </p:cNvPr>
          <p:cNvSpPr txBox="1"/>
          <p:nvPr/>
        </p:nvSpPr>
        <p:spPr>
          <a:xfrm>
            <a:off x="1028700" y="5650040"/>
            <a:ext cx="33909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K-cross validation (k = 2)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40D65D2A-22E1-4A1A-8786-D6973AAD32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054041"/>
            <a:ext cx="5929928" cy="3074926"/>
          </a:xfrm>
          <a:prstGeom prst="rect">
            <a:avLst/>
          </a:prstGeom>
        </p:spPr>
      </p:pic>
      <p:pic>
        <p:nvPicPr>
          <p:cNvPr id="30" name="Immagine 2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CEF68C2-B57B-4130-8616-75D94F48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8" b="9765"/>
          <a:stretch/>
        </p:blipFill>
        <p:spPr bwMode="auto">
          <a:xfrm>
            <a:off x="5984609" y="4289361"/>
            <a:ext cx="5162109" cy="2397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69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487926" y="-72262"/>
            <a:ext cx="1121614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Classificazione dataset NIATS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9248103-7FA2-4C1B-B539-8EAAD6D61CDC}"/>
              </a:ext>
            </a:extLst>
          </p:cNvPr>
          <p:cNvSpPr txBox="1"/>
          <p:nvPr/>
        </p:nvSpPr>
        <p:spPr>
          <a:xfrm>
            <a:off x="1028700" y="1374787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Classificatori utilizzati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8686B8A-D1E0-49DA-995A-D862BD4F0552}"/>
              </a:ext>
            </a:extLst>
          </p:cNvPr>
          <p:cNvSpPr txBox="1"/>
          <p:nvPr/>
        </p:nvSpPr>
        <p:spPr>
          <a:xfrm>
            <a:off x="1028700" y="1666251"/>
            <a:ext cx="3209925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 Regression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 Tree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K-Nearest Neighbours</a:t>
            </a:r>
            <a:endParaRPr lang="it-IT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Boosting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412B92F-B2DE-4B41-81A9-B3E4836C4B14}"/>
              </a:ext>
            </a:extLst>
          </p:cNvPr>
          <p:cNvSpPr txBox="1"/>
          <p:nvPr/>
        </p:nvSpPr>
        <p:spPr>
          <a:xfrm>
            <a:off x="1028700" y="3561000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Metriche analizzate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3C1C88-5038-4474-AD8A-BBD3A4CE2319}"/>
              </a:ext>
            </a:extLst>
          </p:cNvPr>
          <p:cNvSpPr txBox="1"/>
          <p:nvPr/>
        </p:nvSpPr>
        <p:spPr>
          <a:xfrm>
            <a:off x="1028700" y="3842811"/>
            <a:ext cx="2324100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Accuracy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Precision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Recall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F1</a:t>
            </a: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11A7E6-CC8E-4C11-A5DC-3EB35A810B75}"/>
              </a:ext>
            </a:extLst>
          </p:cNvPr>
          <p:cNvSpPr txBox="1"/>
          <p:nvPr/>
        </p:nvSpPr>
        <p:spPr>
          <a:xfrm>
            <a:off x="1028700" y="536822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Validazione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4C9F115-8890-4F13-AA1E-86BDC62D0B31}"/>
              </a:ext>
            </a:extLst>
          </p:cNvPr>
          <p:cNvSpPr txBox="1"/>
          <p:nvPr/>
        </p:nvSpPr>
        <p:spPr>
          <a:xfrm>
            <a:off x="1028700" y="5650040"/>
            <a:ext cx="33909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</a:rPr>
              <a:t>K-cross validation (k = 5)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67D733E-DA36-4920-9A0A-C2052B23A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46" y="991730"/>
            <a:ext cx="6032058" cy="3153817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E049FC6-5363-4C7A-9C5D-6EE1D31FD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79" y="4257357"/>
            <a:ext cx="5216791" cy="2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59157" y="-128282"/>
            <a:ext cx="98736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Reti Neurali Convoluzionali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70411-5294-4257-98B9-6C8DEA3BE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451" y="1621155"/>
            <a:ext cx="3390901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cnn_model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K.image_data_format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channels_first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model_params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img_width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model_params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img_height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model_params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img_width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model_params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img_height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model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Sequential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num_filters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model_params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'filters'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Conv2D(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num_filters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Conv2D(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num_filters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MaxPooling2D(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pool_size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Dropout(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sigmoid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model.compile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loss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binary_crossentropy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=Adam()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metrics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'accuracy'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04D30-4361-4FC7-8AF2-CB08E2C28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1687830"/>
            <a:ext cx="3829050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ResNet_model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ResNet50(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include_top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weights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'imagenet'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layer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base_model.layers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[:-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layer.trainable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Sequential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Dropout(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sigmoid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model.compile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loss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binary_crossentropy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tf.keras.optimizers.SGD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learning_rate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metrics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'accuracy'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5175A-C49E-4095-9496-2A7AD98EA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6" y="1687830"/>
            <a:ext cx="3390900" cy="39395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VGG_model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vgg16.VGG16(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weights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'imagenet'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include_top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layer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base_model.layers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[:-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layer.trainable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Sequential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Dropout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Dense(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  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model.add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Activation(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sigmoid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model.compile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loss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binary_crossentropy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tf.keras.optimizers.SGD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learning_rate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metrics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'accuracy'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F0CCE3-1CE4-4123-9F57-E2FF2E367F7F}"/>
              </a:ext>
            </a:extLst>
          </p:cNvPr>
          <p:cNvSpPr txBox="1"/>
          <p:nvPr/>
        </p:nvSpPr>
        <p:spPr>
          <a:xfrm>
            <a:off x="1298982" y="1149106"/>
            <a:ext cx="11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VGG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4FD5A6-3E24-4D7E-BDF2-9D5FA275AA7E}"/>
              </a:ext>
            </a:extLst>
          </p:cNvPr>
          <p:cNvSpPr txBox="1"/>
          <p:nvPr/>
        </p:nvSpPr>
        <p:spPr>
          <a:xfrm>
            <a:off x="5429649" y="1149106"/>
            <a:ext cx="133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ResNet CNN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ED69795-D6A9-4264-BA7F-AD7DCB8A5E01}"/>
              </a:ext>
            </a:extLst>
          </p:cNvPr>
          <p:cNvSpPr txBox="1"/>
          <p:nvPr/>
        </p:nvSpPr>
        <p:spPr>
          <a:xfrm>
            <a:off x="9544451" y="1157831"/>
            <a:ext cx="1408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Custom CNN</a:t>
            </a:r>
          </a:p>
        </p:txBody>
      </p:sp>
    </p:spTree>
    <p:extLst>
      <p:ext uri="{BB962C8B-B14F-4D97-AF65-F5344CB8AC3E}">
        <p14:creationId xmlns:p14="http://schemas.microsoft.com/office/powerpoint/2010/main" val="373796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-182036" y="-48127"/>
            <a:ext cx="41158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VGG CNN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E85AF49-0ECE-42F2-A63F-F1EDA695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6878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F6C3C1-566D-4509-B2DC-D29CF3A6B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74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E76E6F-F7E5-426C-9F10-35771F55CC46}"/>
              </a:ext>
            </a:extLst>
          </p:cNvPr>
          <p:cNvSpPr txBox="1"/>
          <p:nvPr/>
        </p:nvSpPr>
        <p:spPr>
          <a:xfrm>
            <a:off x="2449039" y="1139561"/>
            <a:ext cx="1313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Layers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12C3F7-CB85-4C4F-B5AB-C6ABD5FB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33" y="624466"/>
            <a:ext cx="5778372" cy="3037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7A6FE0D-4570-42B5-8E31-244217FEA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22" y="4120596"/>
            <a:ext cx="4893389" cy="2397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9D71DCFD-B870-4B49-8B38-BBD3561B5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7" y="2081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6" name="Oggetto 15">
            <a:extLst>
              <a:ext uri="{FF2B5EF4-FFF2-40B4-BE49-F238E27FC236}">
                <a16:creationId xmlns:a16="http://schemas.microsoft.com/office/drawing/2014/main" id="{0842164C-1469-4D1C-B40A-263829977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76197"/>
              </p:ext>
            </p:extLst>
          </p:nvPr>
        </p:nvGraphicFramePr>
        <p:xfrm>
          <a:off x="252413" y="1608138"/>
          <a:ext cx="5707062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Document" r:id="rId5" imgW="6120000" imgH="4398840" progId="Word.OpenDocumentText.12">
                  <p:embed/>
                </p:oleObj>
              </mc:Choice>
              <mc:Fallback>
                <p:oleObj name="Document" r:id="rId5" imgW="6120000" imgH="4398840" progId="Word.OpenDocumentTex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1608138"/>
                        <a:ext cx="5707062" cy="41068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7D8F9F-DC23-4263-BC1C-63BD8F536EBE}"/>
              </a:ext>
            </a:extLst>
          </p:cNvPr>
          <p:cNvSpPr txBox="1"/>
          <p:nvPr/>
        </p:nvSpPr>
        <p:spPr>
          <a:xfrm>
            <a:off x="8515814" y="165551"/>
            <a:ext cx="1313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Training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04E206-38A0-4E8E-B8A5-1B5EBC7E020B}"/>
              </a:ext>
            </a:extLst>
          </p:cNvPr>
          <p:cNvSpPr txBox="1"/>
          <p:nvPr/>
        </p:nvSpPr>
        <p:spPr>
          <a:xfrm>
            <a:off x="8069394" y="3661681"/>
            <a:ext cx="220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Dettaglio epoch</a:t>
            </a:r>
          </a:p>
        </p:txBody>
      </p:sp>
    </p:spTree>
    <p:extLst>
      <p:ext uri="{BB962C8B-B14F-4D97-AF65-F5344CB8AC3E}">
        <p14:creationId xmlns:p14="http://schemas.microsoft.com/office/powerpoint/2010/main" val="327528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-182036" y="-48127"/>
            <a:ext cx="49540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ResNet CNN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E85AF49-0ECE-42F2-A63F-F1EDA695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6878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F6C3C1-566D-4509-B2DC-D29CF3A6B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74" y="193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E76E6F-F7E5-426C-9F10-35771F55CC46}"/>
              </a:ext>
            </a:extLst>
          </p:cNvPr>
          <p:cNvSpPr txBox="1"/>
          <p:nvPr/>
        </p:nvSpPr>
        <p:spPr>
          <a:xfrm>
            <a:off x="2406011" y="1167114"/>
            <a:ext cx="1313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Layers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12C3F7-CB85-4C4F-B5AB-C6ABD5FB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16586"/>
            <a:ext cx="5919094" cy="3106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A6FE0D-4570-42B5-8E31-244217FEA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670" y="4167699"/>
            <a:ext cx="4893389" cy="2324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9D71DCFD-B870-4B49-8B38-BBD3561B5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7" y="2081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7D8F9F-DC23-4263-BC1C-63BD8F536EBE}"/>
              </a:ext>
            </a:extLst>
          </p:cNvPr>
          <p:cNvSpPr txBox="1"/>
          <p:nvPr/>
        </p:nvSpPr>
        <p:spPr>
          <a:xfrm>
            <a:off x="8633461" y="153009"/>
            <a:ext cx="1313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Training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F8479C-FB62-4403-AA27-BD5868CB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38" y="1828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514900F0-3B58-411D-83B0-CB86381AE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29060"/>
              </p:ext>
            </p:extLst>
          </p:nvPr>
        </p:nvGraphicFramePr>
        <p:xfrm>
          <a:off x="192030" y="1639642"/>
          <a:ext cx="5741773" cy="434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Document" r:id="rId5" imgW="6120000" imgH="4608360" progId="Word.OpenDocumentText.12">
                  <p:embed/>
                </p:oleObj>
              </mc:Choice>
              <mc:Fallback>
                <p:oleObj name="Document" r:id="rId5" imgW="6120000" imgH="4608360" progId="Word.OpenDocumentTex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30" y="1639642"/>
                        <a:ext cx="5741773" cy="43439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3438FE-D2BC-4C62-B513-66E6312853AE}"/>
              </a:ext>
            </a:extLst>
          </p:cNvPr>
          <p:cNvSpPr txBox="1"/>
          <p:nvPr/>
        </p:nvSpPr>
        <p:spPr>
          <a:xfrm>
            <a:off x="8187040" y="3703379"/>
            <a:ext cx="220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Dettaglio epoch</a:t>
            </a:r>
          </a:p>
        </p:txBody>
      </p:sp>
    </p:spTree>
    <p:extLst>
      <p:ext uri="{BB962C8B-B14F-4D97-AF65-F5344CB8AC3E}">
        <p14:creationId xmlns:p14="http://schemas.microsoft.com/office/powerpoint/2010/main" val="429322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-182036" y="-48127"/>
            <a:ext cx="49540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Custom CNN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E85AF49-0ECE-42F2-A63F-F1EDA695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6878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E76E6F-F7E5-426C-9F10-35771F55CC46}"/>
              </a:ext>
            </a:extLst>
          </p:cNvPr>
          <p:cNvSpPr txBox="1"/>
          <p:nvPr/>
        </p:nvSpPr>
        <p:spPr>
          <a:xfrm>
            <a:off x="2167979" y="941434"/>
            <a:ext cx="101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Layers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12C3F7-CB85-4C4F-B5AB-C6ABD5FB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016" y="595997"/>
            <a:ext cx="5874286" cy="3129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A6FE0D-4570-42B5-8E31-244217FEA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9144" y="4178313"/>
            <a:ext cx="4740026" cy="2324956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9D71DCFD-B870-4B49-8B38-BBD3561B5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7" y="2081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7D8F9F-DC23-4263-BC1C-63BD8F536EBE}"/>
              </a:ext>
            </a:extLst>
          </p:cNvPr>
          <p:cNvSpPr txBox="1"/>
          <p:nvPr/>
        </p:nvSpPr>
        <p:spPr>
          <a:xfrm>
            <a:off x="8372254" y="122168"/>
            <a:ext cx="1313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Training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F8479C-FB62-4403-AA27-BD5868CB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38" y="1828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66D75304-4795-47FC-8330-C9335181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aphicFrame>
        <p:nvGraphicFramePr>
          <p:cNvPr id="16" name="Oggetto 15">
            <a:extLst>
              <a:ext uri="{FF2B5EF4-FFF2-40B4-BE49-F238E27FC236}">
                <a16:creationId xmlns:a16="http://schemas.microsoft.com/office/drawing/2014/main" id="{4DB9F4AB-26DC-4FA5-9DC8-8DEBEE628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457596"/>
              </p:ext>
            </p:extLst>
          </p:nvPr>
        </p:nvGraphicFramePr>
        <p:xfrm>
          <a:off x="631681" y="1458993"/>
          <a:ext cx="4086502" cy="5399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5" imgW="6120000" imgH="8077320" progId="Word.OpenDocumentText.12">
                  <p:embed/>
                </p:oleObj>
              </mc:Choice>
              <mc:Fallback>
                <p:oleObj name="Document" r:id="rId5" imgW="6120000" imgH="8077320" progId="Word.OpenDocumentText.1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81" y="1458993"/>
                        <a:ext cx="4086502" cy="539900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84CD441-0CAE-40DD-839B-72D2772C74DC}"/>
              </a:ext>
            </a:extLst>
          </p:cNvPr>
          <p:cNvSpPr txBox="1"/>
          <p:nvPr/>
        </p:nvSpPr>
        <p:spPr>
          <a:xfrm>
            <a:off x="7925834" y="3696831"/>
            <a:ext cx="2206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Dettaglio epoch</a:t>
            </a:r>
          </a:p>
        </p:txBody>
      </p:sp>
    </p:spTree>
    <p:extLst>
      <p:ext uri="{BB962C8B-B14F-4D97-AF65-F5344CB8AC3E}">
        <p14:creationId xmlns:p14="http://schemas.microsoft.com/office/powerpoint/2010/main" val="8757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59157" y="-128282"/>
            <a:ext cx="98736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Valutazione Reti Neurali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F0CCE3-1CE4-4123-9F57-E2FF2E367F7F}"/>
              </a:ext>
            </a:extLst>
          </p:cNvPr>
          <p:cNvSpPr txBox="1"/>
          <p:nvPr/>
        </p:nvSpPr>
        <p:spPr>
          <a:xfrm>
            <a:off x="1432331" y="1157831"/>
            <a:ext cx="11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VGG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4FD5A6-3E24-4D7E-BDF2-9D5FA275AA7E}"/>
              </a:ext>
            </a:extLst>
          </p:cNvPr>
          <p:cNvSpPr txBox="1"/>
          <p:nvPr/>
        </p:nvSpPr>
        <p:spPr>
          <a:xfrm>
            <a:off x="5429648" y="1147589"/>
            <a:ext cx="133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ResNet CNN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ED69795-D6A9-4264-BA7F-AD7DCB8A5E01}"/>
              </a:ext>
            </a:extLst>
          </p:cNvPr>
          <p:cNvSpPr txBox="1"/>
          <p:nvPr/>
        </p:nvSpPr>
        <p:spPr>
          <a:xfrm>
            <a:off x="9458723" y="1150143"/>
            <a:ext cx="1408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Custom CNN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882910-76E7-40D8-8C59-A45E18A0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/>
          <a:stretch/>
        </p:blipFill>
        <p:spPr>
          <a:xfrm>
            <a:off x="8534398" y="1719533"/>
            <a:ext cx="3328095" cy="26150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13AB7FB-1177-48CA-BC23-6BB3BA00C7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/>
          <a:stretch/>
        </p:blipFill>
        <p:spPr>
          <a:xfrm>
            <a:off x="4388056" y="1699039"/>
            <a:ext cx="3415886" cy="26150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CCE07DD-133E-4378-AF16-810E9D727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" y="1719532"/>
            <a:ext cx="3257550" cy="261505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3F9A849-3FB5-4313-B171-9DD4C11111DA}"/>
              </a:ext>
            </a:extLst>
          </p:cNvPr>
          <p:cNvSpPr txBox="1"/>
          <p:nvPr/>
        </p:nvSpPr>
        <p:spPr>
          <a:xfrm>
            <a:off x="1432331" y="4705075"/>
            <a:ext cx="11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Validation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E1CF83-C966-4D7D-B41E-DDEC0BD91E31}"/>
              </a:ext>
            </a:extLst>
          </p:cNvPr>
          <p:cNvSpPr txBox="1"/>
          <p:nvPr/>
        </p:nvSpPr>
        <p:spPr>
          <a:xfrm>
            <a:off x="5499505" y="4705075"/>
            <a:ext cx="11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Validation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D7C9D24-5EE1-4999-A7D1-56F23F43E02E}"/>
              </a:ext>
            </a:extLst>
          </p:cNvPr>
          <p:cNvSpPr txBox="1"/>
          <p:nvPr/>
        </p:nvSpPr>
        <p:spPr>
          <a:xfrm>
            <a:off x="9566679" y="4705075"/>
            <a:ext cx="119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Validation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729399-1CCD-498D-9573-FF27F2B577C6}"/>
              </a:ext>
            </a:extLst>
          </p:cNvPr>
          <p:cNvSpPr txBox="1"/>
          <p:nvPr/>
        </p:nvSpPr>
        <p:spPr>
          <a:xfrm>
            <a:off x="606425" y="5242282"/>
            <a:ext cx="142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4"/>
                </a:solidFill>
              </a:rPr>
              <a:t>Accuracy: </a:t>
            </a:r>
            <a:r>
              <a:rPr lang="it-IT" sz="1600" b="1" dirty="0">
                <a:solidFill>
                  <a:schemeClr val="bg1"/>
                </a:solidFill>
              </a:rPr>
              <a:t>80%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  <a:p>
            <a:r>
              <a:rPr lang="it-IT" sz="1600" b="1" dirty="0">
                <a:solidFill>
                  <a:schemeClr val="accent4"/>
                </a:solidFill>
              </a:rPr>
              <a:t>Loss: </a:t>
            </a:r>
            <a:r>
              <a:rPr lang="it-IT" sz="1600" b="1" dirty="0">
                <a:solidFill>
                  <a:schemeClr val="bg1"/>
                </a:solidFill>
              </a:rPr>
              <a:t>0.41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B300616-6377-424F-9663-FF5B4C0C7586}"/>
              </a:ext>
            </a:extLst>
          </p:cNvPr>
          <p:cNvSpPr txBox="1"/>
          <p:nvPr/>
        </p:nvSpPr>
        <p:spPr>
          <a:xfrm>
            <a:off x="4673599" y="5242282"/>
            <a:ext cx="142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4"/>
                </a:solidFill>
              </a:rPr>
              <a:t>Accuracy: </a:t>
            </a:r>
            <a:r>
              <a:rPr lang="it-IT" sz="1600" b="1" dirty="0">
                <a:solidFill>
                  <a:schemeClr val="bg1"/>
                </a:solidFill>
              </a:rPr>
              <a:t>87%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  <a:p>
            <a:r>
              <a:rPr lang="it-IT" sz="1600" b="1" dirty="0">
                <a:solidFill>
                  <a:schemeClr val="accent4"/>
                </a:solidFill>
              </a:rPr>
              <a:t>Loss: </a:t>
            </a:r>
            <a:r>
              <a:rPr lang="it-IT" sz="1600" b="1" dirty="0">
                <a:solidFill>
                  <a:schemeClr val="bg1"/>
                </a:solidFill>
              </a:rPr>
              <a:t>0.36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0FF6559-C587-44D0-9C5D-A3AC851BB6E2}"/>
              </a:ext>
            </a:extLst>
          </p:cNvPr>
          <p:cNvSpPr txBox="1"/>
          <p:nvPr/>
        </p:nvSpPr>
        <p:spPr>
          <a:xfrm>
            <a:off x="8740773" y="5242282"/>
            <a:ext cx="142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4"/>
                </a:solidFill>
              </a:rPr>
              <a:t>Accuracy: </a:t>
            </a:r>
            <a:r>
              <a:rPr lang="it-IT" sz="1600" b="1" dirty="0">
                <a:solidFill>
                  <a:schemeClr val="bg1"/>
                </a:solidFill>
              </a:rPr>
              <a:t>83%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  <a:p>
            <a:r>
              <a:rPr lang="it-IT" sz="1600" b="1" dirty="0">
                <a:solidFill>
                  <a:schemeClr val="accent4"/>
                </a:solidFill>
              </a:rPr>
              <a:t>Loss: </a:t>
            </a:r>
            <a:r>
              <a:rPr lang="it-IT" sz="1600" b="1" dirty="0">
                <a:solidFill>
                  <a:schemeClr val="bg1"/>
                </a:solidFill>
              </a:rPr>
              <a:t>0.33</a:t>
            </a:r>
          </a:p>
          <a:p>
            <a:endParaRPr lang="it-IT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73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294FD3D4-C662-4BA5-9FDE-01CF005399F4}"/>
              </a:ext>
            </a:extLst>
          </p:cNvPr>
          <p:cNvSpPr>
            <a:spLocks noChangeAspect="1"/>
          </p:cNvSpPr>
          <p:nvPr/>
        </p:nvSpPr>
        <p:spPr>
          <a:xfrm>
            <a:off x="8739991" y="708951"/>
            <a:ext cx="3211951" cy="3208309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9A1A1F-3DE0-429B-9AEE-3CC4EDD80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b="3252"/>
          <a:stretch/>
        </p:blipFill>
        <p:spPr>
          <a:xfrm>
            <a:off x="8845314" y="1265298"/>
            <a:ext cx="3001307" cy="2276381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5D50BFA3-66B1-4DAB-A6BD-67CD24CDCD75}"/>
              </a:ext>
            </a:extLst>
          </p:cNvPr>
          <p:cNvSpPr/>
          <p:nvPr/>
        </p:nvSpPr>
        <p:spPr>
          <a:xfrm>
            <a:off x="10713673" y="2817784"/>
            <a:ext cx="659177" cy="379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4EF1597-8BB3-49B3-9EB9-0C001645F31E}"/>
              </a:ext>
            </a:extLst>
          </p:cNvPr>
          <p:cNvSpPr/>
          <p:nvPr/>
        </p:nvSpPr>
        <p:spPr>
          <a:xfrm>
            <a:off x="6096000" y="2817784"/>
            <a:ext cx="4189361" cy="3989311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9EC8DB-6643-480C-A57B-F29A83DB6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08" y="3242078"/>
            <a:ext cx="2798743" cy="3105779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F7F1A5B3-E32C-4AEC-BEEE-C51F88EADAC2}"/>
              </a:ext>
            </a:extLst>
          </p:cNvPr>
          <p:cNvSpPr/>
          <p:nvPr/>
        </p:nvSpPr>
        <p:spPr>
          <a:xfrm>
            <a:off x="2080551" y="-148158"/>
            <a:ext cx="80308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Il Morbo di Parkinson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3A9D453-C010-44A6-88C2-AF76C1F7599D}"/>
              </a:ext>
            </a:extLst>
          </p:cNvPr>
          <p:cNvSpPr txBox="1"/>
          <p:nvPr/>
        </p:nvSpPr>
        <p:spPr>
          <a:xfrm>
            <a:off x="514857" y="1480865"/>
            <a:ext cx="7304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Fisiopatologia:</a:t>
            </a:r>
            <a:endParaRPr lang="it-IT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Degenerazione dei neuroni dopaminergici nella </a:t>
            </a:r>
            <a:r>
              <a:rPr lang="it-IT" i="1" dirty="0">
                <a:solidFill>
                  <a:schemeClr val="bg1"/>
                </a:solidFill>
              </a:rPr>
              <a:t>substanzia nigra</a:t>
            </a:r>
          </a:p>
          <a:p>
            <a:r>
              <a:rPr lang="it-IT" dirty="0">
                <a:solidFill>
                  <a:schemeClr val="bg1"/>
                </a:solidFill>
              </a:rPr>
              <a:t>-    Comparsa di </a:t>
            </a:r>
            <a:r>
              <a:rPr lang="it-IT" i="1" dirty="0">
                <a:solidFill>
                  <a:schemeClr val="bg1"/>
                </a:solidFill>
              </a:rPr>
              <a:t>corpi di Lewi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5291A68-4481-4341-8C80-6A76DF6807CE}"/>
              </a:ext>
            </a:extLst>
          </p:cNvPr>
          <p:cNvSpPr txBox="1"/>
          <p:nvPr/>
        </p:nvSpPr>
        <p:spPr>
          <a:xfrm>
            <a:off x="447376" y="2817784"/>
            <a:ext cx="7304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Patogenesi:</a:t>
            </a:r>
            <a:endParaRPr lang="it-IT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Misfolding ed aggregazione di proteine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Disfunzione mitocondriale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9561DF-9B38-401D-9BF4-931BE4094BE8}"/>
              </a:ext>
            </a:extLst>
          </p:cNvPr>
          <p:cNvSpPr txBox="1"/>
          <p:nvPr/>
        </p:nvSpPr>
        <p:spPr>
          <a:xfrm>
            <a:off x="447376" y="4154703"/>
            <a:ext cx="7304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Fattori di rischio:</a:t>
            </a:r>
            <a:endParaRPr lang="it-IT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Familiarità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Esposizione prolungata a </a:t>
            </a:r>
            <a:r>
              <a:rPr lang="it-IT" i="1" dirty="0">
                <a:solidFill>
                  <a:schemeClr val="bg1"/>
                </a:solidFill>
              </a:rPr>
              <a:t>insetticidi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i="1" dirty="0">
                <a:solidFill>
                  <a:schemeClr val="bg1"/>
                </a:solidFill>
              </a:rPr>
              <a:t>diserbanti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02B1770-A952-4F98-BB40-CEDC6EA56FB4}"/>
              </a:ext>
            </a:extLst>
          </p:cNvPr>
          <p:cNvSpPr txBox="1"/>
          <p:nvPr/>
        </p:nvSpPr>
        <p:spPr>
          <a:xfrm>
            <a:off x="447376" y="5491622"/>
            <a:ext cx="73040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Fattori di protezione:</a:t>
            </a:r>
            <a:endParaRPr lang="it-IT" dirty="0">
              <a:solidFill>
                <a:schemeClr val="accent4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Consumo di </a:t>
            </a:r>
            <a:r>
              <a:rPr lang="it-IT" i="1" dirty="0">
                <a:solidFill>
                  <a:schemeClr val="bg1"/>
                </a:solidFill>
              </a:rPr>
              <a:t>caffeina </a:t>
            </a:r>
            <a:r>
              <a:rPr lang="it-IT" dirty="0">
                <a:solidFill>
                  <a:schemeClr val="bg1"/>
                </a:solidFill>
              </a:rPr>
              <a:t>e </a:t>
            </a:r>
            <a:r>
              <a:rPr lang="it-IT" i="1" dirty="0">
                <a:solidFill>
                  <a:schemeClr val="bg1"/>
                </a:solidFill>
              </a:rPr>
              <a:t>nicotina</a:t>
            </a:r>
          </a:p>
        </p:txBody>
      </p:sp>
    </p:spTree>
    <p:extLst>
      <p:ext uri="{BB962C8B-B14F-4D97-AF65-F5344CB8AC3E}">
        <p14:creationId xmlns:p14="http://schemas.microsoft.com/office/powerpoint/2010/main" val="419248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59157" y="-128282"/>
            <a:ext cx="987368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207423-5513-4764-BEC4-0BFE1D415561}"/>
              </a:ext>
            </a:extLst>
          </p:cNvPr>
          <p:cNvSpPr txBox="1"/>
          <p:nvPr/>
        </p:nvSpPr>
        <p:spPr>
          <a:xfrm>
            <a:off x="662615" y="1958117"/>
            <a:ext cx="673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UCI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0A78A9F-338E-4037-AA38-06A4AC0DC37C}"/>
              </a:ext>
            </a:extLst>
          </p:cNvPr>
          <p:cNvSpPr txBox="1"/>
          <p:nvPr/>
        </p:nvSpPr>
        <p:spPr>
          <a:xfrm>
            <a:off x="638004" y="4850374"/>
            <a:ext cx="1042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NIATS</a:t>
            </a:r>
          </a:p>
        </p:txBody>
      </p:sp>
      <p:sp>
        <p:nvSpPr>
          <p:cNvPr id="29" name="Parentesi graffa chiusa 28">
            <a:extLst>
              <a:ext uri="{FF2B5EF4-FFF2-40B4-BE49-F238E27FC236}">
                <a16:creationId xmlns:a16="http://schemas.microsoft.com/office/drawing/2014/main" id="{E99F9FF1-21F3-422B-ABD6-F5828F8CC9C3}"/>
              </a:ext>
            </a:extLst>
          </p:cNvPr>
          <p:cNvSpPr/>
          <p:nvPr/>
        </p:nvSpPr>
        <p:spPr>
          <a:xfrm flipH="1">
            <a:off x="1680310" y="1407340"/>
            <a:ext cx="280897" cy="156321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arentesi graffa chiusa 29">
            <a:extLst>
              <a:ext uri="{FF2B5EF4-FFF2-40B4-BE49-F238E27FC236}">
                <a16:creationId xmlns:a16="http://schemas.microsoft.com/office/drawing/2014/main" id="{36E43B10-8E83-4D62-9BCF-91DFD97D213A}"/>
              </a:ext>
            </a:extLst>
          </p:cNvPr>
          <p:cNvSpPr/>
          <p:nvPr/>
        </p:nvSpPr>
        <p:spPr>
          <a:xfrm flipH="1">
            <a:off x="1683408" y="4299597"/>
            <a:ext cx="280897" cy="1563217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FCA8A73-682F-4FC8-8099-A2E1E23A39C3}"/>
              </a:ext>
            </a:extLst>
          </p:cNvPr>
          <p:cNvSpPr txBox="1"/>
          <p:nvPr/>
        </p:nvSpPr>
        <p:spPr>
          <a:xfrm>
            <a:off x="2116188" y="1311786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62 Parkinson</a:t>
            </a:r>
          </a:p>
          <a:p>
            <a:r>
              <a:rPr lang="it-IT" b="1" dirty="0">
                <a:solidFill>
                  <a:schemeClr val="bg1"/>
                </a:solidFill>
              </a:rPr>
              <a:t>15 Sani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00182D-CAF6-423B-93C4-8E04DFE370AE}"/>
              </a:ext>
            </a:extLst>
          </p:cNvPr>
          <p:cNvSpPr txBox="1"/>
          <p:nvPr/>
        </p:nvSpPr>
        <p:spPr>
          <a:xfrm>
            <a:off x="2116188" y="4204043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51 Parkinson</a:t>
            </a:r>
          </a:p>
          <a:p>
            <a:r>
              <a:rPr lang="it-IT" b="1" dirty="0">
                <a:solidFill>
                  <a:schemeClr val="bg1"/>
                </a:solidFill>
              </a:rPr>
              <a:t>51 Sani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8B9A736-22F8-4A2D-81CA-E9B2237850C8}"/>
              </a:ext>
            </a:extLst>
          </p:cNvPr>
          <p:cNvSpPr txBox="1"/>
          <p:nvPr/>
        </p:nvSpPr>
        <p:spPr>
          <a:xfrm>
            <a:off x="2116188" y="2050450"/>
            <a:ext cx="198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Dataset numerico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346BDC2-1B49-46B7-8D56-E53BD9056A03}"/>
              </a:ext>
            </a:extLst>
          </p:cNvPr>
          <p:cNvSpPr txBox="1"/>
          <p:nvPr/>
        </p:nvSpPr>
        <p:spPr>
          <a:xfrm>
            <a:off x="2116188" y="2605025"/>
            <a:ext cx="270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5" name="Parentesi graffa chiusa 34">
            <a:extLst>
              <a:ext uri="{FF2B5EF4-FFF2-40B4-BE49-F238E27FC236}">
                <a16:creationId xmlns:a16="http://schemas.microsoft.com/office/drawing/2014/main" id="{12640CA7-FB77-43DB-97F8-3C8F3EEA5EF5}"/>
              </a:ext>
            </a:extLst>
          </p:cNvPr>
          <p:cNvSpPr/>
          <p:nvPr/>
        </p:nvSpPr>
        <p:spPr>
          <a:xfrm flipH="1">
            <a:off x="4857561" y="1122666"/>
            <a:ext cx="280897" cy="21297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1F8638E-FC86-4008-984B-B461897FDCCD}"/>
              </a:ext>
            </a:extLst>
          </p:cNvPr>
          <p:cNvSpPr txBox="1"/>
          <p:nvPr/>
        </p:nvSpPr>
        <p:spPr>
          <a:xfrm>
            <a:off x="5138458" y="1067214"/>
            <a:ext cx="23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Miglior Classificatore: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1CC2085-A930-43D7-A3B8-DA1E932ACC6C}"/>
              </a:ext>
            </a:extLst>
          </p:cNvPr>
          <p:cNvSpPr txBox="1"/>
          <p:nvPr/>
        </p:nvSpPr>
        <p:spPr>
          <a:xfrm>
            <a:off x="5138458" y="1436546"/>
            <a:ext cx="2075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Logistic Regression</a:t>
            </a:r>
          </a:p>
          <a:p>
            <a:endParaRPr lang="it-IT" sz="1600" b="1" dirty="0">
              <a:solidFill>
                <a:schemeClr val="bg1"/>
              </a:solidFill>
            </a:endParaRPr>
          </a:p>
          <a:p>
            <a:endParaRPr lang="it-IT" sz="1600" b="1" dirty="0">
              <a:solidFill>
                <a:schemeClr val="bg1"/>
              </a:solidFill>
            </a:endParaRPr>
          </a:p>
          <a:p>
            <a:r>
              <a:rPr lang="it-IT" sz="1600" b="1" dirty="0">
                <a:solidFill>
                  <a:schemeClr val="bg1"/>
                </a:solidFill>
              </a:rPr>
              <a:t>Accuracy: 87%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Precision: 83%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Recall: 84%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F1: 84%</a:t>
            </a:r>
          </a:p>
        </p:txBody>
      </p:sp>
      <p:sp>
        <p:nvSpPr>
          <p:cNvPr id="38" name="Parentesi graffa chiusa 37">
            <a:extLst>
              <a:ext uri="{FF2B5EF4-FFF2-40B4-BE49-F238E27FC236}">
                <a16:creationId xmlns:a16="http://schemas.microsoft.com/office/drawing/2014/main" id="{2B512605-C142-4C51-AF8E-F712EDE487F4}"/>
              </a:ext>
            </a:extLst>
          </p:cNvPr>
          <p:cNvSpPr/>
          <p:nvPr/>
        </p:nvSpPr>
        <p:spPr>
          <a:xfrm flipH="1">
            <a:off x="4835695" y="3890163"/>
            <a:ext cx="280897" cy="212976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4ED552A-D199-4941-ACA6-EDC0E575F485}"/>
              </a:ext>
            </a:extLst>
          </p:cNvPr>
          <p:cNvSpPr txBox="1"/>
          <p:nvPr/>
        </p:nvSpPr>
        <p:spPr>
          <a:xfrm>
            <a:off x="5116592" y="3834711"/>
            <a:ext cx="23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Miglior Classificatore: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0E6B69C-42E7-4DEB-A812-4CBB76623AF9}"/>
              </a:ext>
            </a:extLst>
          </p:cNvPr>
          <p:cNvSpPr txBox="1"/>
          <p:nvPr/>
        </p:nvSpPr>
        <p:spPr>
          <a:xfrm>
            <a:off x="5116592" y="4204043"/>
            <a:ext cx="2075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Logistic Regression</a:t>
            </a:r>
          </a:p>
          <a:p>
            <a:endParaRPr lang="it-IT" sz="1600" b="1" dirty="0">
              <a:solidFill>
                <a:schemeClr val="bg1"/>
              </a:solidFill>
            </a:endParaRPr>
          </a:p>
          <a:p>
            <a:endParaRPr lang="it-IT" sz="1600" b="1" dirty="0">
              <a:solidFill>
                <a:schemeClr val="bg1"/>
              </a:solidFill>
            </a:endParaRPr>
          </a:p>
          <a:p>
            <a:r>
              <a:rPr lang="it-IT" sz="1600" b="1" dirty="0">
                <a:solidFill>
                  <a:schemeClr val="bg1"/>
                </a:solidFill>
              </a:rPr>
              <a:t>Accuracy: 68%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Precision: 69%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Recall: 70%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F1: 65%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638B2F4-A64A-4AFC-A765-2DC287CA68F8}"/>
              </a:ext>
            </a:extLst>
          </p:cNvPr>
          <p:cNvSpPr txBox="1"/>
          <p:nvPr/>
        </p:nvSpPr>
        <p:spPr>
          <a:xfrm>
            <a:off x="2089540" y="4942707"/>
            <a:ext cx="198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Dataset numerico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15028A4-8154-4AEF-9F42-9867993E15DA}"/>
              </a:ext>
            </a:extLst>
          </p:cNvPr>
          <p:cNvSpPr txBox="1"/>
          <p:nvPr/>
        </p:nvSpPr>
        <p:spPr>
          <a:xfrm>
            <a:off x="2089540" y="5492700"/>
            <a:ext cx="270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Image Processing</a:t>
            </a:r>
          </a:p>
        </p:txBody>
      </p:sp>
      <p:sp>
        <p:nvSpPr>
          <p:cNvPr id="43" name="Parentesi graffa chiusa 42">
            <a:extLst>
              <a:ext uri="{FF2B5EF4-FFF2-40B4-BE49-F238E27FC236}">
                <a16:creationId xmlns:a16="http://schemas.microsoft.com/office/drawing/2014/main" id="{09824ED8-2A6B-4646-97FF-97315CCF98B4}"/>
              </a:ext>
            </a:extLst>
          </p:cNvPr>
          <p:cNvSpPr/>
          <p:nvPr/>
        </p:nvSpPr>
        <p:spPr>
          <a:xfrm flipH="1">
            <a:off x="7432279" y="4039223"/>
            <a:ext cx="280897" cy="183300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9D9F9F-44FF-4060-A95E-4F268513C63F}"/>
              </a:ext>
            </a:extLst>
          </p:cNvPr>
          <p:cNvSpPr txBox="1"/>
          <p:nvPr/>
        </p:nvSpPr>
        <p:spPr>
          <a:xfrm>
            <a:off x="7710137" y="3977883"/>
            <a:ext cx="231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/>
                </a:solidFill>
              </a:rPr>
              <a:t>Miglior CNN: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55F74FA-0F1C-4C6A-AB93-0E8054DC357F}"/>
              </a:ext>
            </a:extLst>
          </p:cNvPr>
          <p:cNvSpPr txBox="1"/>
          <p:nvPr/>
        </p:nvSpPr>
        <p:spPr>
          <a:xfrm>
            <a:off x="7747349" y="4292372"/>
            <a:ext cx="1521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ResNet50</a:t>
            </a:r>
          </a:p>
          <a:p>
            <a:endParaRPr lang="it-IT" sz="1600" b="1" dirty="0">
              <a:solidFill>
                <a:schemeClr val="bg1"/>
              </a:solidFill>
            </a:endParaRPr>
          </a:p>
          <a:p>
            <a:endParaRPr lang="it-IT" sz="1600" b="1" dirty="0">
              <a:solidFill>
                <a:schemeClr val="bg1"/>
              </a:solidFill>
            </a:endParaRPr>
          </a:p>
          <a:p>
            <a:r>
              <a:rPr lang="it-IT" sz="1600" b="1" dirty="0">
                <a:solidFill>
                  <a:schemeClr val="bg1"/>
                </a:solidFill>
              </a:rPr>
              <a:t>Accuracy: 87%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Loss: 0.36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AUC: 0.94</a:t>
            </a:r>
          </a:p>
        </p:txBody>
      </p:sp>
      <p:sp>
        <p:nvSpPr>
          <p:cNvPr id="47" name="Parentesi graffa chiusa 46">
            <a:extLst>
              <a:ext uri="{FF2B5EF4-FFF2-40B4-BE49-F238E27FC236}">
                <a16:creationId xmlns:a16="http://schemas.microsoft.com/office/drawing/2014/main" id="{FA5C536C-4BA4-45AD-A4CA-8FB4A019D785}"/>
              </a:ext>
            </a:extLst>
          </p:cNvPr>
          <p:cNvSpPr/>
          <p:nvPr/>
        </p:nvSpPr>
        <p:spPr>
          <a:xfrm flipH="1">
            <a:off x="7494497" y="1733347"/>
            <a:ext cx="280897" cy="87167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625FB02-3E8A-44CE-BA7B-E3C42996DC91}"/>
              </a:ext>
            </a:extLst>
          </p:cNvPr>
          <p:cNvSpPr txBox="1"/>
          <p:nvPr/>
        </p:nvSpPr>
        <p:spPr>
          <a:xfrm>
            <a:off x="7891794" y="1635084"/>
            <a:ext cx="149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Next Step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AAD72A4-D2D9-4914-AFE4-1A282A8B0441}"/>
              </a:ext>
            </a:extLst>
          </p:cNvPr>
          <p:cNvSpPr txBox="1"/>
          <p:nvPr/>
        </p:nvSpPr>
        <p:spPr>
          <a:xfrm>
            <a:off x="7891794" y="2020250"/>
            <a:ext cx="231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Utilizzare più dati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Estrarre feature migliori</a:t>
            </a:r>
          </a:p>
        </p:txBody>
      </p:sp>
      <p:sp>
        <p:nvSpPr>
          <p:cNvPr id="51" name="Parentesi graffa chiusa 50">
            <a:extLst>
              <a:ext uri="{FF2B5EF4-FFF2-40B4-BE49-F238E27FC236}">
                <a16:creationId xmlns:a16="http://schemas.microsoft.com/office/drawing/2014/main" id="{928212A3-9139-4EA1-B844-6EB7E405FC64}"/>
              </a:ext>
            </a:extLst>
          </p:cNvPr>
          <p:cNvSpPr/>
          <p:nvPr/>
        </p:nvSpPr>
        <p:spPr>
          <a:xfrm flipH="1">
            <a:off x="9268815" y="4563471"/>
            <a:ext cx="280897" cy="87167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36C552A-2FDA-41E3-9353-DE911796E631}"/>
              </a:ext>
            </a:extLst>
          </p:cNvPr>
          <p:cNvSpPr txBox="1"/>
          <p:nvPr/>
        </p:nvSpPr>
        <p:spPr>
          <a:xfrm>
            <a:off x="9666112" y="4465208"/>
            <a:ext cx="110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Next Step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2EA16AA-32C7-47FB-89F5-E2664B0D69D5}"/>
              </a:ext>
            </a:extLst>
          </p:cNvPr>
          <p:cNvSpPr txBox="1"/>
          <p:nvPr/>
        </p:nvSpPr>
        <p:spPr>
          <a:xfrm>
            <a:off x="9666112" y="4850374"/>
            <a:ext cx="231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Utilizzare più immagini</a:t>
            </a:r>
          </a:p>
          <a:p>
            <a:r>
              <a:rPr lang="it-IT" sz="1600" b="1" dirty="0">
                <a:solidFill>
                  <a:schemeClr val="bg1"/>
                </a:solidFill>
              </a:rPr>
              <a:t>Migliorare custom CNN</a:t>
            </a:r>
          </a:p>
        </p:txBody>
      </p:sp>
    </p:spTree>
    <p:extLst>
      <p:ext uri="{BB962C8B-B14F-4D97-AF65-F5344CB8AC3E}">
        <p14:creationId xmlns:p14="http://schemas.microsoft.com/office/powerpoint/2010/main" val="384212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F7F1A5B3-E32C-4AEC-BEEE-C51F88EADAC2}"/>
              </a:ext>
            </a:extLst>
          </p:cNvPr>
          <p:cNvSpPr/>
          <p:nvPr/>
        </p:nvSpPr>
        <p:spPr>
          <a:xfrm>
            <a:off x="4296091" y="-134118"/>
            <a:ext cx="35941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Sintomi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02B1770-A952-4F98-BB40-CEDC6EA56FB4}"/>
              </a:ext>
            </a:extLst>
          </p:cNvPr>
          <p:cNvSpPr txBox="1"/>
          <p:nvPr/>
        </p:nvSpPr>
        <p:spPr>
          <a:xfrm>
            <a:off x="91063" y="969689"/>
            <a:ext cx="35941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Sintomi </a:t>
            </a:r>
            <a:r>
              <a:rPr lang="it-IT" sz="2400" b="1" i="1" dirty="0">
                <a:solidFill>
                  <a:schemeClr val="accent4"/>
                </a:solidFill>
              </a:rPr>
              <a:t>motori</a:t>
            </a:r>
            <a:r>
              <a:rPr lang="it-IT" sz="2400" b="1" dirty="0">
                <a:solidFill>
                  <a:schemeClr val="accent4"/>
                </a:solidFill>
              </a:rPr>
              <a:t>: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Instabilità posturale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Bradicinesia</a:t>
            </a:r>
          </a:p>
          <a:p>
            <a:endParaRPr lang="it-IT" sz="2000" i="1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Rigidità</a:t>
            </a:r>
          </a:p>
          <a:p>
            <a:pPr marL="285750" indent="-285750">
              <a:buFontTx/>
              <a:buChar char="-"/>
            </a:pPr>
            <a:endParaRPr lang="it-IT" sz="2000" i="1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Tremore a riposo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Dolore localizzato</a:t>
            </a:r>
          </a:p>
          <a:p>
            <a:pPr marL="285750" indent="-285750">
              <a:buFontTx/>
              <a:buChar char="-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Disturbi dell’andatura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Alterazione riflessi</a:t>
            </a: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Instabilità dell’equilibrio</a:t>
            </a:r>
          </a:p>
          <a:p>
            <a:pPr marL="285750" indent="-285750">
              <a:buFontTx/>
              <a:buChar char="-"/>
            </a:pPr>
            <a:endParaRPr lang="it-IT" sz="2000" i="1" dirty="0">
              <a:solidFill>
                <a:schemeClr val="bg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CFC01FB-45BD-4AD8-8D1A-01464BE995B7}"/>
              </a:ext>
            </a:extLst>
          </p:cNvPr>
          <p:cNvSpPr txBox="1"/>
          <p:nvPr/>
        </p:nvSpPr>
        <p:spPr>
          <a:xfrm>
            <a:off x="9292423" y="969689"/>
            <a:ext cx="35941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Sintomi </a:t>
            </a:r>
            <a:r>
              <a:rPr lang="it-IT" sz="2400" b="1" i="1" dirty="0">
                <a:solidFill>
                  <a:schemeClr val="accent4"/>
                </a:solidFill>
              </a:rPr>
              <a:t>non</a:t>
            </a:r>
            <a:r>
              <a:rPr lang="it-IT" sz="2400" b="1" dirty="0">
                <a:solidFill>
                  <a:schemeClr val="accent4"/>
                </a:solidFill>
              </a:rPr>
              <a:t> </a:t>
            </a:r>
            <a:r>
              <a:rPr lang="it-IT" sz="2400" b="1" i="1" dirty="0">
                <a:solidFill>
                  <a:schemeClr val="accent4"/>
                </a:solidFill>
              </a:rPr>
              <a:t>motori</a:t>
            </a:r>
            <a:r>
              <a:rPr lang="it-IT" sz="2400" b="1" dirty="0">
                <a:solidFill>
                  <a:schemeClr val="accent4"/>
                </a:solidFill>
              </a:rPr>
              <a:t>: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Disturbi neuropsichiatrici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Disturbi cognitivi</a:t>
            </a:r>
          </a:p>
          <a:p>
            <a:endParaRPr lang="it-IT" sz="2000" i="1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Disturbo del sonno</a:t>
            </a:r>
          </a:p>
          <a:p>
            <a:endParaRPr lang="it-IT" sz="2000" i="1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Disfunzione olfattiva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Ipotensione ortostatica</a:t>
            </a: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Stipsi</a:t>
            </a: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Difficoltà nel parlare</a:t>
            </a:r>
          </a:p>
          <a:p>
            <a:pPr marL="342900" indent="-342900">
              <a:buFontTx/>
              <a:buChar char="-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- Difficoltà deglutizione</a:t>
            </a:r>
          </a:p>
          <a:p>
            <a:pPr marL="285750" indent="-285750">
              <a:buFontTx/>
              <a:buChar char="-"/>
            </a:pPr>
            <a:endParaRPr lang="it-IT" sz="2400" i="1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77F2B7C-CBA1-4A81-97C6-B8BC5AA70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3" b="23874"/>
          <a:stretch/>
        </p:blipFill>
        <p:spPr>
          <a:xfrm>
            <a:off x="2893858" y="1581150"/>
            <a:ext cx="639856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4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294FD3D4-C662-4BA5-9FDE-01CF005399F4}"/>
              </a:ext>
            </a:extLst>
          </p:cNvPr>
          <p:cNvSpPr>
            <a:spLocks noChangeAspect="1"/>
          </p:cNvSpPr>
          <p:nvPr/>
        </p:nvSpPr>
        <p:spPr>
          <a:xfrm>
            <a:off x="7058091" y="3159371"/>
            <a:ext cx="1848406" cy="1862223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97FB59-6DCF-4A01-ADF7-A8C7F13A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42" y="3616259"/>
            <a:ext cx="1666913" cy="806785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4EF1597-8BB3-49B3-9EB9-0C001645F31E}"/>
              </a:ext>
            </a:extLst>
          </p:cNvPr>
          <p:cNvSpPr>
            <a:spLocks noChangeAspect="1"/>
          </p:cNvSpPr>
          <p:nvPr/>
        </p:nvSpPr>
        <p:spPr>
          <a:xfrm>
            <a:off x="8520500" y="3626428"/>
            <a:ext cx="2769630" cy="2790332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3A9D453-C010-44A6-88C2-AF76C1F7599D}"/>
              </a:ext>
            </a:extLst>
          </p:cNvPr>
          <p:cNvSpPr txBox="1"/>
          <p:nvPr/>
        </p:nvSpPr>
        <p:spPr>
          <a:xfrm>
            <a:off x="974017" y="1577899"/>
            <a:ext cx="48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Non esiste un Gold Standard!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Indagine clinica approfondita</a:t>
            </a:r>
          </a:p>
          <a:p>
            <a:pPr marL="285750" indent="-285750">
              <a:buFontTx/>
              <a:buChar char="-"/>
            </a:pPr>
            <a:endParaRPr lang="it-IT" i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Tecniche di </a:t>
            </a:r>
            <a:r>
              <a:rPr lang="it-IT" i="1" dirty="0">
                <a:solidFill>
                  <a:schemeClr val="bg1"/>
                </a:solidFill>
              </a:rPr>
              <a:t>Imaging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9561DF-9B38-401D-9BF4-931BE4094BE8}"/>
              </a:ext>
            </a:extLst>
          </p:cNvPr>
          <p:cNvSpPr txBox="1"/>
          <p:nvPr/>
        </p:nvSpPr>
        <p:spPr>
          <a:xfrm>
            <a:off x="6407926" y="2358608"/>
            <a:ext cx="56665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Trattamenti chirurgici: </a:t>
            </a:r>
            <a:r>
              <a:rPr lang="it-IT" sz="2000" i="1" dirty="0">
                <a:solidFill>
                  <a:schemeClr val="bg1"/>
                </a:solidFill>
              </a:rPr>
              <a:t>Deep Brain Stimulation (DBS)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640423" y="-107484"/>
            <a:ext cx="1091115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Diagnosi e Trattamenti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C2295E5A-3B77-4343-8DC6-719812F05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248" y="3788965"/>
            <a:ext cx="1747792" cy="224349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C7A9BC-DCEC-4EB9-9DD4-DFF66FC49470}"/>
              </a:ext>
            </a:extLst>
          </p:cNvPr>
          <p:cNvSpPr txBox="1"/>
          <p:nvPr/>
        </p:nvSpPr>
        <p:spPr>
          <a:xfrm>
            <a:off x="6407926" y="1590554"/>
            <a:ext cx="56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4"/>
                </a:solidFill>
              </a:rPr>
              <a:t>Trattamenti farmacologici: </a:t>
            </a:r>
            <a:r>
              <a:rPr lang="it-IT" sz="2000" i="1" dirty="0">
                <a:solidFill>
                  <a:schemeClr val="bg1"/>
                </a:solidFill>
              </a:rPr>
              <a:t>Levodopa + Carbidopa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scuro&#10;&#10;Descrizione generata automaticamente">
            <a:extLst>
              <a:ext uri="{FF2B5EF4-FFF2-40B4-BE49-F238E27FC236}">
                <a16:creationId xmlns:a16="http://schemas.microsoft.com/office/drawing/2014/main" id="{A0FEC54E-1088-4D8A-96B2-4B3A810F6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7"/>
          <a:stretch/>
        </p:blipFill>
        <p:spPr>
          <a:xfrm>
            <a:off x="486550" y="3488171"/>
            <a:ext cx="4671746" cy="25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3A9D453-C010-44A6-88C2-AF76C1F7599D}"/>
              </a:ext>
            </a:extLst>
          </p:cNvPr>
          <p:cNvSpPr txBox="1"/>
          <p:nvPr/>
        </p:nvSpPr>
        <p:spPr>
          <a:xfrm>
            <a:off x="1792264" y="775368"/>
            <a:ext cx="860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Parkinson Disease Spiral Drawings Using Digitized Graphics Tablet Data Set (UCI)</a:t>
            </a:r>
            <a:endParaRPr lang="it-IT" sz="2000" b="1" dirty="0">
              <a:solidFill>
                <a:schemeClr val="accent4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3606001" y="-132573"/>
            <a:ext cx="497999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Dataset UCI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F7EC21A-05C7-4234-BE96-135D904FB87C}"/>
              </a:ext>
            </a:extLst>
          </p:cNvPr>
          <p:cNvSpPr txBox="1"/>
          <p:nvPr/>
        </p:nvSpPr>
        <p:spPr>
          <a:xfrm>
            <a:off x="347096" y="2199930"/>
            <a:ext cx="2890334" cy="2801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├─ hw_dataset 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  ├─ control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  └─ parkinson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└─ hw_drawings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  ├─ Dynamic Spiral Test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  └─ Static Spiral Test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│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└─ new_dataset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     └─ parkinson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A693B5E-9AA2-487F-BFF2-958F2867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60" y="2143512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0E48E2A-BBA7-4EF0-9574-6243B914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33" y="4375771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Become a moderator – ESL 2 Merchandise">
            <a:extLst>
              <a:ext uri="{FF2B5EF4-FFF2-40B4-BE49-F238E27FC236}">
                <a16:creationId xmlns:a16="http://schemas.microsoft.com/office/drawing/2014/main" id="{3AF22795-8D00-4719-9E77-D8981700F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35" y="3339523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D71D87-7568-4665-A5BF-2E0945820F20}"/>
              </a:ext>
            </a:extLst>
          </p:cNvPr>
          <p:cNvSpPr txBox="1"/>
          <p:nvPr/>
        </p:nvSpPr>
        <p:spPr>
          <a:xfrm>
            <a:off x="2373236" y="227408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25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15 Sani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C154A05-2687-4955-BB6C-415282CB640F}"/>
              </a:ext>
            </a:extLst>
          </p:cNvPr>
          <p:cNvSpPr txBox="1"/>
          <p:nvPr/>
        </p:nvSpPr>
        <p:spPr>
          <a:xfrm>
            <a:off x="2373236" y="4484161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37 Parkinson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30B6FBE-7335-4AFC-B8BE-A7725700452B}"/>
              </a:ext>
            </a:extLst>
          </p:cNvPr>
          <p:cNvSpPr txBox="1"/>
          <p:nvPr/>
        </p:nvSpPr>
        <p:spPr>
          <a:xfrm>
            <a:off x="2805333" y="3517622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25 Parkinson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F54D34D2-333B-49D6-82FD-0E7FF286281B}"/>
              </a:ext>
            </a:extLst>
          </p:cNvPr>
          <p:cNvSpPr/>
          <p:nvPr/>
        </p:nvSpPr>
        <p:spPr>
          <a:xfrm>
            <a:off x="4227733" y="2199930"/>
            <a:ext cx="387979" cy="2801473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F189806-63CD-4F5A-92CA-871EB19355FC}"/>
              </a:ext>
            </a:extLst>
          </p:cNvPr>
          <p:cNvSpPr txBox="1"/>
          <p:nvPr/>
        </p:nvSpPr>
        <p:spPr>
          <a:xfrm>
            <a:off x="4776261" y="3277500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62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15 Sani</a:t>
            </a:r>
          </a:p>
        </p:txBody>
      </p:sp>
      <p:sp>
        <p:nvSpPr>
          <p:cNvPr id="28" name="Parentesi graffa chiusa 27">
            <a:extLst>
              <a:ext uri="{FF2B5EF4-FFF2-40B4-BE49-F238E27FC236}">
                <a16:creationId xmlns:a16="http://schemas.microsoft.com/office/drawing/2014/main" id="{0041AB6D-1391-4031-B8ED-1596B40A795D}"/>
              </a:ext>
            </a:extLst>
          </p:cNvPr>
          <p:cNvSpPr/>
          <p:nvPr/>
        </p:nvSpPr>
        <p:spPr>
          <a:xfrm>
            <a:off x="6062951" y="3277499"/>
            <a:ext cx="387979" cy="6463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27A1B25D-26FE-4B43-A2F9-81ED70F9E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039535"/>
              </p:ext>
            </p:extLst>
          </p:nvPr>
        </p:nvGraphicFramePr>
        <p:xfrm>
          <a:off x="6662193" y="2711097"/>
          <a:ext cx="5182711" cy="2142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1315">
                  <a:extLst>
                    <a:ext uri="{9D8B030D-6E8A-4147-A177-3AD203B41FA5}">
                      <a16:colId xmlns:a16="http://schemas.microsoft.com/office/drawing/2014/main" val="361343745"/>
                    </a:ext>
                  </a:extLst>
                </a:gridCol>
                <a:gridCol w="575037">
                  <a:extLst>
                    <a:ext uri="{9D8B030D-6E8A-4147-A177-3AD203B41FA5}">
                      <a16:colId xmlns:a16="http://schemas.microsoft.com/office/drawing/2014/main" val="783476205"/>
                    </a:ext>
                  </a:extLst>
                </a:gridCol>
                <a:gridCol w="560294">
                  <a:extLst>
                    <a:ext uri="{9D8B030D-6E8A-4147-A177-3AD203B41FA5}">
                      <a16:colId xmlns:a16="http://schemas.microsoft.com/office/drawing/2014/main" val="2388004835"/>
                    </a:ext>
                  </a:extLst>
                </a:gridCol>
                <a:gridCol w="855184">
                  <a:extLst>
                    <a:ext uri="{9D8B030D-6E8A-4147-A177-3AD203B41FA5}">
                      <a16:colId xmlns:a16="http://schemas.microsoft.com/office/drawing/2014/main" val="1878214295"/>
                    </a:ext>
                  </a:extLst>
                </a:gridCol>
                <a:gridCol w="962081">
                  <a:extLst>
                    <a:ext uri="{9D8B030D-6E8A-4147-A177-3AD203B41FA5}">
                      <a16:colId xmlns:a16="http://schemas.microsoft.com/office/drawing/2014/main" val="1597792550"/>
                    </a:ext>
                  </a:extLst>
                </a:gridCol>
                <a:gridCol w="1006316">
                  <a:extLst>
                    <a:ext uri="{9D8B030D-6E8A-4147-A177-3AD203B41FA5}">
                      <a16:colId xmlns:a16="http://schemas.microsoft.com/office/drawing/2014/main" val="1649972737"/>
                    </a:ext>
                  </a:extLst>
                </a:gridCol>
                <a:gridCol w="722484">
                  <a:extLst>
                    <a:ext uri="{9D8B030D-6E8A-4147-A177-3AD203B41FA5}">
                      <a16:colId xmlns:a16="http://schemas.microsoft.com/office/drawing/2014/main" val="1997809864"/>
                    </a:ext>
                  </a:extLst>
                </a:gridCol>
              </a:tblGrid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X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Y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Z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Pressure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GripAngle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Timestamp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</a:rPr>
                        <a:t>TestID</a:t>
                      </a:r>
                      <a:endParaRPr lang="it-IT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95639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199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202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126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860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1732464831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590903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202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202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860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1732464838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274458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202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276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860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1732464845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889207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202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12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328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860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1732464852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804819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202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373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860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1732464859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779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203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409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860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1732464866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880809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199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203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436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860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1732464873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830804"/>
                  </a:ext>
                </a:extLst>
              </a:tr>
              <a:tr h="23804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199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203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457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860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1732464881</a:t>
                      </a:r>
                      <a:endParaRPr lang="it-IT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0</a:t>
                      </a:r>
                      <a:endParaRPr lang="it-IT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386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2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D111CF-BC44-4EF8-989F-D65B71E11A97}"/>
              </a:ext>
            </a:extLst>
          </p:cNvPr>
          <p:cNvSpPr txBox="1"/>
          <p:nvPr/>
        </p:nvSpPr>
        <p:spPr>
          <a:xfrm>
            <a:off x="413016" y="2439419"/>
            <a:ext cx="2084601" cy="2291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└─ spiral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├─ testing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│  ├─ healthy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│  └─ parkinson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|  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└─ training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   ├─ healthy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│           └─ parkinson</a:t>
            </a:r>
            <a:endParaRPr lang="it-IT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3A9D453-C010-44A6-88C2-AF76C1F7599D}"/>
              </a:ext>
            </a:extLst>
          </p:cNvPr>
          <p:cNvSpPr txBox="1"/>
          <p:nvPr/>
        </p:nvSpPr>
        <p:spPr>
          <a:xfrm>
            <a:off x="2771630" y="791736"/>
            <a:ext cx="6648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Spiral Test Dataset NIATS of Federal University of Uberlândia </a:t>
            </a:r>
            <a:endParaRPr lang="it-IT" sz="2000" b="1" dirty="0">
              <a:solidFill>
                <a:schemeClr val="accent4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3426060" y="-116205"/>
            <a:ext cx="533987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Dataset NIATS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D71D87-7568-4665-A5BF-2E0945820F20}"/>
              </a:ext>
            </a:extLst>
          </p:cNvPr>
          <p:cNvSpPr txBox="1"/>
          <p:nvPr/>
        </p:nvSpPr>
        <p:spPr>
          <a:xfrm>
            <a:off x="2684069" y="2765509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36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36 Sani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F54D34D2-333B-49D6-82FD-0E7FF286281B}"/>
              </a:ext>
            </a:extLst>
          </p:cNvPr>
          <p:cNvSpPr/>
          <p:nvPr/>
        </p:nvSpPr>
        <p:spPr>
          <a:xfrm>
            <a:off x="4292922" y="2325351"/>
            <a:ext cx="291100" cy="2346816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F189806-63CD-4F5A-92CA-871EB19355FC}"/>
              </a:ext>
            </a:extLst>
          </p:cNvPr>
          <p:cNvSpPr txBox="1"/>
          <p:nvPr/>
        </p:nvSpPr>
        <p:spPr>
          <a:xfrm>
            <a:off x="2684069" y="3857491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15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15 Sani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59A1533-BD37-403F-B8DD-3C300FED7546}"/>
              </a:ext>
            </a:extLst>
          </p:cNvPr>
          <p:cNvSpPr txBox="1"/>
          <p:nvPr/>
        </p:nvSpPr>
        <p:spPr>
          <a:xfrm>
            <a:off x="4752231" y="317559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51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51 Sani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DC6EDED-1E6A-459A-B7CC-28ED8ADF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99" y="2439419"/>
            <a:ext cx="261143" cy="2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arentesi graffa chiusa 30">
            <a:extLst>
              <a:ext uri="{FF2B5EF4-FFF2-40B4-BE49-F238E27FC236}">
                <a16:creationId xmlns:a16="http://schemas.microsoft.com/office/drawing/2014/main" id="{DA1EAD6E-C760-4FE4-B025-C2539B49FFA0}"/>
              </a:ext>
            </a:extLst>
          </p:cNvPr>
          <p:cNvSpPr/>
          <p:nvPr/>
        </p:nvSpPr>
        <p:spPr>
          <a:xfrm>
            <a:off x="6082906" y="3178411"/>
            <a:ext cx="387979" cy="6463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AF1DFC2-E5F3-4584-8157-53EBC9C1D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44" y="2554529"/>
            <a:ext cx="2483438" cy="248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C43B28-65F7-4215-9955-F564B5343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21" y="2554529"/>
            <a:ext cx="2483438" cy="248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795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05500" y="-132573"/>
            <a:ext cx="1069086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Pre-Processing dataset UCI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A83ED15-5B74-4474-82DD-65568834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" y="1725400"/>
            <a:ext cx="4673500" cy="212100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C1D3C3-75A9-424B-95F6-78E0817C776B}"/>
              </a:ext>
            </a:extLst>
          </p:cNvPr>
          <p:cNvSpPr txBox="1"/>
          <p:nvPr/>
        </p:nvSpPr>
        <p:spPr>
          <a:xfrm>
            <a:off x="1070617" y="1353165"/>
            <a:ext cx="293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Dati SST + DST di un paziente</a:t>
            </a:r>
          </a:p>
        </p:txBody>
      </p:sp>
      <p:sp>
        <p:nvSpPr>
          <p:cNvPr id="20" name="Parentesi graffa chiusa 19">
            <a:extLst>
              <a:ext uri="{FF2B5EF4-FFF2-40B4-BE49-F238E27FC236}">
                <a16:creationId xmlns:a16="http://schemas.microsoft.com/office/drawing/2014/main" id="{42A65C2B-BBBC-493E-9EDD-59351FE7EAE9}"/>
              </a:ext>
            </a:extLst>
          </p:cNvPr>
          <p:cNvSpPr/>
          <p:nvPr/>
        </p:nvSpPr>
        <p:spPr>
          <a:xfrm>
            <a:off x="5051082" y="1694945"/>
            <a:ext cx="387979" cy="2181911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D664B83-4BE8-4755-8919-64485D4224C2}"/>
              </a:ext>
            </a:extLst>
          </p:cNvPr>
          <p:cNvSpPr txBox="1"/>
          <p:nvPr/>
        </p:nvSpPr>
        <p:spPr>
          <a:xfrm>
            <a:off x="7289672" y="850030"/>
            <a:ext cx="283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Features di nostro interesse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B6542A6-84E0-4596-84BF-84098DCBA7B3}"/>
              </a:ext>
            </a:extLst>
          </p:cNvPr>
          <p:cNvSpPr txBox="1"/>
          <p:nvPr/>
        </p:nvSpPr>
        <p:spPr>
          <a:xfrm>
            <a:off x="5613824" y="1071536"/>
            <a:ext cx="7145047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Numero di strokes test statico e dinamico.	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Velocità media test statico e dinamico.</a:t>
            </a:r>
            <a:endParaRPr lang="it-IT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Ampiezza Velocità orizzontale e verticale test statico e dinamico.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Ampiezza Accelerazione orizzontale e verticale test statico e dinamico.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Ampiezza Jerk orizzontale e verticale </a:t>
            </a: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 </a:t>
            </a: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statico e dinamico.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Numero di variazioni di velocità test statico e dinamico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Numero di variazioni di accelerazione test statico e dinamico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Tempo passato in contatto con il supporto test statico e dinamico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Tempo passato senza contatto con il supporto test statico e dinamico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4EA0B680-E4AE-4E62-A852-C57F8B786D9E}"/>
              </a:ext>
            </a:extLst>
          </p:cNvPr>
          <p:cNvSpPr/>
          <p:nvPr/>
        </p:nvSpPr>
        <p:spPr>
          <a:xfrm rot="5400000">
            <a:off x="8513936" y="1008730"/>
            <a:ext cx="387979" cy="6733610"/>
          </a:xfrm>
          <a:prstGeom prst="rightBrace">
            <a:avLst>
              <a:gd name="adj1" fmla="val 0"/>
              <a:gd name="adj2" fmla="val 91716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29D1FF-2FBD-4349-99C2-86D20175F16E}"/>
              </a:ext>
            </a:extLst>
          </p:cNvPr>
          <p:cNvSpPr txBox="1"/>
          <p:nvPr/>
        </p:nvSpPr>
        <p:spPr>
          <a:xfrm>
            <a:off x="3722232" y="4504882"/>
            <a:ext cx="457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Features estratte dai test di ogni paziente (30)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1D71C52-09A3-4A2C-A113-43AAEB86B79D}"/>
              </a:ext>
            </a:extLst>
          </p:cNvPr>
          <p:cNvSpPr txBox="1"/>
          <p:nvPr/>
        </p:nvSpPr>
        <p:spPr>
          <a:xfrm>
            <a:off x="0" y="5165324"/>
            <a:ext cx="3247402" cy="172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Magnitude_jerk_st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Magnitude_vert_jerk_dy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Magnitude_horz_jerk_st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9E93FCD-C68A-419C-8BBF-2C977BB949D4}"/>
              </a:ext>
            </a:extLst>
          </p:cNvPr>
          <p:cNvSpPr txBox="1"/>
          <p:nvPr/>
        </p:nvSpPr>
        <p:spPr>
          <a:xfrm>
            <a:off x="2710864" y="5116998"/>
            <a:ext cx="2801551" cy="172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Magnitude_vel_dy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 vel 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Magnitude_vert_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Magnitude_horz_ vel _st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ADF78B2-32B7-46B1-A718-E2028945644F}"/>
              </a:ext>
            </a:extLst>
          </p:cNvPr>
          <p:cNvSpPr txBox="1"/>
          <p:nvPr/>
        </p:nvSpPr>
        <p:spPr>
          <a:xfrm>
            <a:off x="5613824" y="5127974"/>
            <a:ext cx="2734137" cy="172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 acc _st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 vel 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 vel 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Magnitude_acc_ vel _st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CACDFD4-7101-4A09-AE52-75D5407A00A9}"/>
              </a:ext>
            </a:extLst>
          </p:cNvPr>
          <p:cNvSpPr txBox="1"/>
          <p:nvPr/>
        </p:nvSpPr>
        <p:spPr>
          <a:xfrm>
            <a:off x="8298484" y="5145802"/>
            <a:ext cx="2385892" cy="172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Ncv_st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Ncv_dy</a:t>
            </a: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Nca_st	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Nca_dy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On_surface_st</a:t>
            </a:r>
            <a:endParaRPr lang="it-IT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On_surface_dy</a:t>
            </a:r>
            <a:endParaRPr lang="it-IT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C70B9C1-AAC0-4509-ACB0-6D686575B1AD}"/>
              </a:ext>
            </a:extLst>
          </p:cNvPr>
          <p:cNvSpPr txBox="1"/>
          <p:nvPr/>
        </p:nvSpPr>
        <p:spPr>
          <a:xfrm>
            <a:off x="10603414" y="5157907"/>
            <a:ext cx="2385892" cy="172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N_strokes_st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N_strokes_</a:t>
            </a: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dy</a:t>
            </a:r>
            <a:endParaRPr lang="it-IT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4643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In_air_stcp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Speed_st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Speed</a:t>
            </a: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_dy</a:t>
            </a:r>
          </a:p>
          <a:p>
            <a:pPr marL="342900" marR="64643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Target</a:t>
            </a:r>
          </a:p>
        </p:txBody>
      </p:sp>
      <p:sp>
        <p:nvSpPr>
          <p:cNvPr id="36" name="Parentesi graffa chiusa 35">
            <a:extLst>
              <a:ext uri="{FF2B5EF4-FFF2-40B4-BE49-F238E27FC236}">
                <a16:creationId xmlns:a16="http://schemas.microsoft.com/office/drawing/2014/main" id="{C8AF2DFA-537A-4E26-9DA2-357B965C8D56}"/>
              </a:ext>
            </a:extLst>
          </p:cNvPr>
          <p:cNvSpPr/>
          <p:nvPr/>
        </p:nvSpPr>
        <p:spPr>
          <a:xfrm rot="16200000">
            <a:off x="5694008" y="-691329"/>
            <a:ext cx="387979" cy="11370357"/>
          </a:xfrm>
          <a:prstGeom prst="rightBrace">
            <a:avLst>
              <a:gd name="adj1" fmla="val 0"/>
              <a:gd name="adj2" fmla="val 5023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84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1105500" y="-132573"/>
            <a:ext cx="1069086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Pre-Processing dataset UCI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A0EB24-DE1B-4998-9002-0E80F218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07" y="11622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B0D8134-68B8-4EB0-BD3C-B2D38F0B3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70" y="5717311"/>
            <a:ext cx="108535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5FC91B2-F334-4321-B188-60151F1C5444}"/>
              </a:ext>
            </a:extLst>
          </p:cNvPr>
          <p:cNvSpPr/>
          <p:nvPr/>
        </p:nvSpPr>
        <p:spPr>
          <a:xfrm>
            <a:off x="-264018" y="1167798"/>
            <a:ext cx="69371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Estrazione </a:t>
            </a:r>
            <a:r>
              <a:rPr lang="it-IT" sz="2000" b="1" i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features</a:t>
            </a:r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relative alla velocità </a:t>
            </a:r>
            <a:endParaRPr lang="it-IT" sz="2000" b="1" cap="none" spc="50" dirty="0">
              <a:ln w="0"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18" name="Oggetto 17">
            <a:extLst>
              <a:ext uri="{FF2B5EF4-FFF2-40B4-BE49-F238E27FC236}">
                <a16:creationId xmlns:a16="http://schemas.microsoft.com/office/drawing/2014/main" id="{E308A14F-53DA-47AA-B821-1BAE01C5D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304850"/>
              </p:ext>
            </p:extLst>
          </p:nvPr>
        </p:nvGraphicFramePr>
        <p:xfrm>
          <a:off x="188007" y="1554659"/>
          <a:ext cx="6378208" cy="5303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Document" r:id="rId3" imgW="8129880" imgH="6759720" progId="Word.OpenDocumentText.12">
                  <p:embed/>
                </p:oleObj>
              </mc:Choice>
              <mc:Fallback>
                <p:oleObj name="Document" r:id="rId3" imgW="8129880" imgH="675972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007" y="1554659"/>
                        <a:ext cx="6378208" cy="5303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ttangolo 24">
            <a:extLst>
              <a:ext uri="{FF2B5EF4-FFF2-40B4-BE49-F238E27FC236}">
                <a16:creationId xmlns:a16="http://schemas.microsoft.com/office/drawing/2014/main" id="{904D84CD-9D19-4BC9-BD53-A5C4CC431E97}"/>
              </a:ext>
            </a:extLst>
          </p:cNvPr>
          <p:cNvSpPr/>
          <p:nvPr/>
        </p:nvSpPr>
        <p:spPr>
          <a:xfrm>
            <a:off x="6112948" y="1493414"/>
            <a:ext cx="69371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Estrazione </a:t>
            </a:r>
            <a:r>
              <a:rPr lang="it-IT" sz="2000" b="1" i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</a:t>
            </a:r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numero di strokes</a:t>
            </a:r>
            <a:endParaRPr lang="it-IT" sz="2000" b="1" cap="none" spc="50" dirty="0">
              <a:ln w="0"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0" name="Oggetto 29">
            <a:extLst>
              <a:ext uri="{FF2B5EF4-FFF2-40B4-BE49-F238E27FC236}">
                <a16:creationId xmlns:a16="http://schemas.microsoft.com/office/drawing/2014/main" id="{6FFE5FB5-EA36-476A-B2DB-09EFA95B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232239"/>
              </p:ext>
            </p:extLst>
          </p:nvPr>
        </p:nvGraphicFramePr>
        <p:xfrm>
          <a:off x="6707662" y="1966785"/>
          <a:ext cx="7757832" cy="517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Document" r:id="rId5" imgW="8129880" imgH="5418000" progId="Word.OpenDocumentText.12">
                  <p:embed/>
                </p:oleObj>
              </mc:Choice>
              <mc:Fallback>
                <p:oleObj name="Document" r:id="rId5" imgW="8129880" imgH="54180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07662" y="1966785"/>
                        <a:ext cx="7757832" cy="5170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ttangolo 30">
            <a:extLst>
              <a:ext uri="{FF2B5EF4-FFF2-40B4-BE49-F238E27FC236}">
                <a16:creationId xmlns:a16="http://schemas.microsoft.com/office/drawing/2014/main" id="{039BDB39-CA58-4545-914E-4232D32BD6A5}"/>
              </a:ext>
            </a:extLst>
          </p:cNvPr>
          <p:cNvSpPr/>
          <p:nvPr/>
        </p:nvSpPr>
        <p:spPr>
          <a:xfrm>
            <a:off x="6096000" y="2734751"/>
            <a:ext cx="693713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Estrazione </a:t>
            </a:r>
            <a:r>
              <a:rPr lang="it-IT" sz="2000" b="1" i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</a:t>
            </a:r>
            <a:r>
              <a:rPr lang="it-IT" sz="2000" b="1" spc="50" dirty="0">
                <a:ln w="0"/>
                <a:solidFill>
                  <a:schemeClr val="accent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numero variazioni velocità</a:t>
            </a:r>
            <a:endParaRPr lang="it-IT" sz="2000" b="1" cap="none" spc="50" dirty="0">
              <a:ln w="0"/>
              <a:solidFill>
                <a:schemeClr val="accent4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2" name="Oggetto 31">
            <a:extLst>
              <a:ext uri="{FF2B5EF4-FFF2-40B4-BE49-F238E27FC236}">
                <a16:creationId xmlns:a16="http://schemas.microsoft.com/office/drawing/2014/main" id="{58E4985D-B224-4EA3-B1B4-577FD0BB4E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733159"/>
              </p:ext>
            </p:extLst>
          </p:nvPr>
        </p:nvGraphicFramePr>
        <p:xfrm>
          <a:off x="6707662" y="3134861"/>
          <a:ext cx="7067550" cy="470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Document" r:id="rId7" imgW="8129880" imgH="5418000" progId="Word.OpenDocumentText.12">
                  <p:embed/>
                </p:oleObj>
              </mc:Choice>
              <mc:Fallback>
                <p:oleObj name="Document" r:id="rId7" imgW="8129880" imgH="54180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7662" y="3134861"/>
                        <a:ext cx="7067550" cy="470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48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C60BAAB9-11E9-4931-B3A0-B1F6E1682EB6}"/>
              </a:ext>
            </a:extLst>
          </p:cNvPr>
          <p:cNvSpPr/>
          <p:nvPr/>
        </p:nvSpPr>
        <p:spPr>
          <a:xfrm>
            <a:off x="750570" y="-72109"/>
            <a:ext cx="1069086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Pre-Processing dataset NIATS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A0EB24-DE1B-4998-9002-0E80F218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32" y="6097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E32051-3833-4DC6-BC8F-1712D7AC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476044"/>
            <a:ext cx="1925654" cy="1925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4643D814-9B0E-4502-83D3-FD754ECE581B}"/>
              </a:ext>
            </a:extLst>
          </p:cNvPr>
          <p:cNvSpPr/>
          <p:nvPr/>
        </p:nvSpPr>
        <p:spPr>
          <a:xfrm>
            <a:off x="2056558" y="2499246"/>
            <a:ext cx="387979" cy="1879249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FFA19C-9DF8-4F85-987B-B5C217270AD9}"/>
              </a:ext>
            </a:extLst>
          </p:cNvPr>
          <p:cNvSpPr txBox="1"/>
          <p:nvPr/>
        </p:nvSpPr>
        <p:spPr>
          <a:xfrm>
            <a:off x="2459661" y="3132084"/>
            <a:ext cx="142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4"/>
                </a:solidFill>
              </a:rPr>
              <a:t>51 Parkinson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51 Sani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0C121BCB-4DA2-4736-A446-46091F4C0C86}"/>
              </a:ext>
            </a:extLst>
          </p:cNvPr>
          <p:cNvSpPr/>
          <p:nvPr/>
        </p:nvSpPr>
        <p:spPr>
          <a:xfrm>
            <a:off x="3509206" y="3138565"/>
            <a:ext cx="387979" cy="600610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4B43DC8-438C-49D3-BCE7-07B06CAC396B}"/>
              </a:ext>
            </a:extLst>
          </p:cNvPr>
          <p:cNvSpPr txBox="1"/>
          <p:nvPr/>
        </p:nvSpPr>
        <p:spPr>
          <a:xfrm>
            <a:off x="490452" y="2091231"/>
            <a:ext cx="11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Spiral Test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E2A9464-3832-45FE-85CC-A52B8E753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900" y="1853312"/>
            <a:ext cx="3964025" cy="36317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data_augmentation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in_path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out_path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glob.glob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in_path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load_img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filename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img_to_array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image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image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np.expand_dims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ImageDataGenerator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rotation_range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width_shift_range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height_shift_range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shear_range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zoom_range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horizontal_flip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fill_mode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nearest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imageGen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aug.flow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save_to_dir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out_path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save_prefix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=uuid.uuid4()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save_format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"jpg"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JetBrains Mono"/>
              </a:rPr>
              <a:t>image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imageGen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endParaRPr lang="it-IT" altLang="it-IT" sz="1000" dirty="0">
              <a:solidFill>
                <a:srgbClr val="6897BB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total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E8776D-DD2E-4631-A5EE-45888ECDFCAA}"/>
              </a:ext>
            </a:extLst>
          </p:cNvPr>
          <p:cNvSpPr txBox="1"/>
          <p:nvPr/>
        </p:nvSpPr>
        <p:spPr>
          <a:xfrm>
            <a:off x="4924011" y="1471458"/>
            <a:ext cx="20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Data Augmentation</a:t>
            </a:r>
          </a:p>
        </p:txBody>
      </p:sp>
      <p:sp>
        <p:nvSpPr>
          <p:cNvPr id="20" name="Parentesi graffa chiusa 19">
            <a:extLst>
              <a:ext uri="{FF2B5EF4-FFF2-40B4-BE49-F238E27FC236}">
                <a16:creationId xmlns:a16="http://schemas.microsoft.com/office/drawing/2014/main" id="{D929937F-06A4-4889-84C1-1750B87B03AB}"/>
              </a:ext>
            </a:extLst>
          </p:cNvPr>
          <p:cNvSpPr/>
          <p:nvPr/>
        </p:nvSpPr>
        <p:spPr>
          <a:xfrm>
            <a:off x="7812087" y="1828267"/>
            <a:ext cx="387979" cy="3683173"/>
          </a:xfrm>
          <a:prstGeom prst="rightBrace">
            <a:avLst>
              <a:gd name="adj1" fmla="val 8333"/>
              <a:gd name="adj2" fmla="val 4873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6A03BD6-6D29-443B-B1FB-DAE469ACCE90}"/>
              </a:ext>
            </a:extLst>
          </p:cNvPr>
          <p:cNvSpPr txBox="1"/>
          <p:nvPr/>
        </p:nvSpPr>
        <p:spPr>
          <a:xfrm>
            <a:off x="8109204" y="3346027"/>
            <a:ext cx="2111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1020 Parkinson</a:t>
            </a:r>
          </a:p>
          <a:p>
            <a:r>
              <a:rPr lang="it-IT" b="1" dirty="0">
                <a:solidFill>
                  <a:schemeClr val="accent4"/>
                </a:solidFill>
              </a:rPr>
              <a:t>1020 Sani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8D39DF-28B9-4153-B221-845A59D36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5316"/>
            <a:ext cx="12192000" cy="71840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0B2A2DC-8CD5-46E6-B5D9-1BBA7E5B8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521" y="854105"/>
            <a:ext cx="2337654" cy="5140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948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167A2649767A4099CFD365CC91E4E3" ma:contentTypeVersion="2" ma:contentTypeDescription="Creare un nuovo documento." ma:contentTypeScope="" ma:versionID="56690806a948735eb9c657e9b44d23a6">
  <xsd:schema xmlns:xsd="http://www.w3.org/2001/XMLSchema" xmlns:xs="http://www.w3.org/2001/XMLSchema" xmlns:p="http://schemas.microsoft.com/office/2006/metadata/properties" xmlns:ns3="5f2141e9-ae64-49da-8de5-4920e73e60a4" targetNamespace="http://schemas.microsoft.com/office/2006/metadata/properties" ma:root="true" ma:fieldsID="5c0613242986010d0b79b5b282fe8615" ns3:_="">
    <xsd:import namespace="5f2141e9-ae64-49da-8de5-4920e73e60a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2141e9-ae64-49da-8de5-4920e73e60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DF28AA-DA7D-4C4B-8D20-F1917A0AC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65C5BD-1402-4E74-8FF3-93A9243517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2141e9-ae64-49da-8de5-4920e73e60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A8D077-735B-4CAD-AADB-BF7533EC4A1F}">
  <ds:schemaRefs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5f2141e9-ae64-49da-8de5-4920e73e60a4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2189</Words>
  <Application>Microsoft Office PowerPoint</Application>
  <PresentationFormat>Widescreen</PresentationFormat>
  <Paragraphs>369</Paragraphs>
  <Slides>20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JetBrains Mono</vt:lpstr>
      <vt:lpstr>Symbol</vt:lpstr>
      <vt:lpstr>Times New Roman</vt:lpstr>
      <vt:lpstr>Tema di Office</vt:lpstr>
      <vt:lpstr>Document</vt:lpstr>
      <vt:lpstr>UNIVERSITÀ DEGLI STUDI DEL SANNIO  DIPARTIMENTO DI INGEGNERIA CORSO DI LAUREA IN INGEGNERIA INFORMATICA  Individuazione del morbo di Parkinson:    tecniche di machine learning e image processing        applicate a Spiral Test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DEL SANNIO  DIPARTIMENTO DI INGEGNERIA CORSO DI LAUREA IN INGEGNERIA INFORMATICA  Individuazione del morbo di Parkinson:    tecniche di machine learning e image processing        applicate a Spiral Test</dc:title>
  <dc:creator>Marco Ruta</dc:creator>
  <cp:lastModifiedBy>Marco Ruta</cp:lastModifiedBy>
  <cp:revision>19</cp:revision>
  <dcterms:created xsi:type="dcterms:W3CDTF">2021-12-02T15:53:09Z</dcterms:created>
  <dcterms:modified xsi:type="dcterms:W3CDTF">2021-12-06T16:49:17Z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0x0101008E167A2649767A4099CFD365CC91E4E3</vt:lpwstr>
  </property>
</Properties>
</file>